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335" r:id="rId4"/>
    <p:sldId id="354" r:id="rId5"/>
    <p:sldId id="257" r:id="rId6"/>
    <p:sldId id="258" r:id="rId7"/>
    <p:sldId id="262" r:id="rId8"/>
    <p:sldId id="263" r:id="rId9"/>
    <p:sldId id="259" r:id="rId10"/>
    <p:sldId id="260" r:id="rId11"/>
    <p:sldId id="261" r:id="rId12"/>
    <p:sldId id="352" r:id="rId13"/>
    <p:sldId id="319" r:id="rId14"/>
    <p:sldId id="270" r:id="rId15"/>
    <p:sldId id="317" r:id="rId16"/>
    <p:sldId id="318" r:id="rId17"/>
    <p:sldId id="339" r:id="rId18"/>
    <p:sldId id="271" r:id="rId19"/>
    <p:sldId id="336" r:id="rId20"/>
    <p:sldId id="337" r:id="rId21"/>
    <p:sldId id="272" r:id="rId22"/>
    <p:sldId id="274" r:id="rId23"/>
    <p:sldId id="328" r:id="rId24"/>
    <p:sldId id="273" r:id="rId25"/>
    <p:sldId id="275" r:id="rId26"/>
    <p:sldId id="276" r:id="rId27"/>
    <p:sldId id="353" r:id="rId28"/>
    <p:sldId id="293" r:id="rId29"/>
    <p:sldId id="338" r:id="rId30"/>
    <p:sldId id="294" r:id="rId31"/>
    <p:sldId id="277" r:id="rId32"/>
    <p:sldId id="324" r:id="rId33"/>
    <p:sldId id="278" r:id="rId34"/>
    <p:sldId id="325" r:id="rId35"/>
    <p:sldId id="316" r:id="rId36"/>
    <p:sldId id="322" r:id="rId37"/>
    <p:sldId id="280" r:id="rId38"/>
    <p:sldId id="326" r:id="rId39"/>
    <p:sldId id="327" r:id="rId40"/>
    <p:sldId id="281" r:id="rId41"/>
    <p:sldId id="282" r:id="rId42"/>
    <p:sldId id="347" r:id="rId43"/>
    <p:sldId id="267" r:id="rId44"/>
    <p:sldId id="291" r:id="rId45"/>
    <p:sldId id="295" r:id="rId46"/>
    <p:sldId id="331" r:id="rId47"/>
    <p:sldId id="323" r:id="rId48"/>
    <p:sldId id="289" r:id="rId49"/>
    <p:sldId id="265" r:id="rId50"/>
    <p:sldId id="266" r:id="rId51"/>
    <p:sldId id="348" r:id="rId52"/>
    <p:sldId id="283" r:id="rId53"/>
    <p:sldId id="284" r:id="rId54"/>
    <p:sldId id="285" r:id="rId55"/>
    <p:sldId id="351" r:id="rId56"/>
    <p:sldId id="286" r:id="rId57"/>
    <p:sldId id="321" r:id="rId58"/>
    <p:sldId id="290" r:id="rId59"/>
    <p:sldId id="287" r:id="rId60"/>
    <p:sldId id="333" r:id="rId61"/>
    <p:sldId id="296" r:id="rId62"/>
    <p:sldId id="297" r:id="rId63"/>
    <p:sldId id="298" r:id="rId64"/>
    <p:sldId id="299" r:id="rId65"/>
    <p:sldId id="300" r:id="rId66"/>
    <p:sldId id="301" r:id="rId67"/>
    <p:sldId id="345" r:id="rId68"/>
    <p:sldId id="346" r:id="rId69"/>
    <p:sldId id="302" r:id="rId70"/>
    <p:sldId id="308" r:id="rId71"/>
    <p:sldId id="309" r:id="rId72"/>
    <p:sldId id="312" r:id="rId73"/>
    <p:sldId id="341" r:id="rId74"/>
    <p:sldId id="342" r:id="rId75"/>
    <p:sldId id="332" r:id="rId76"/>
    <p:sldId id="343" r:id="rId77"/>
    <p:sldId id="344" r:id="rId78"/>
    <p:sldId id="349" r:id="rId79"/>
    <p:sldId id="340" r:id="rId80"/>
    <p:sldId id="35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81955-BCC7-4A53-A18B-06FA9A1712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3130B81A-9125-46E1-B92C-2D1872363A44}">
      <dgm:prSet phldrT="[Text]" custT="1"/>
      <dgm:spPr>
        <a:solidFill>
          <a:schemeClr val="accent1">
            <a:lumMod val="75000"/>
          </a:schemeClr>
        </a:solidFill>
      </dgm:spPr>
      <dgm:t>
        <a:bodyPr/>
        <a:lstStyle/>
        <a:p>
          <a:r>
            <a:rPr lang="en-IN" sz="2800" dirty="0"/>
            <a:t>Phenotypes of cardiac sarcoidosis</a:t>
          </a:r>
        </a:p>
      </dgm:t>
    </dgm:pt>
    <dgm:pt modelId="{BB6E09B3-2B1C-4D9B-B594-AFC1822303A1}" type="parTrans" cxnId="{BF1DA54D-ACEA-4FFA-9BE7-08FB9002A7A5}">
      <dgm:prSet/>
      <dgm:spPr/>
      <dgm:t>
        <a:bodyPr/>
        <a:lstStyle/>
        <a:p>
          <a:endParaRPr lang="en-IN"/>
        </a:p>
      </dgm:t>
    </dgm:pt>
    <dgm:pt modelId="{04D2849B-13FD-4FE6-9944-B0C224638CF5}" type="sibTrans" cxnId="{BF1DA54D-ACEA-4FFA-9BE7-08FB9002A7A5}">
      <dgm:prSet/>
      <dgm:spPr/>
      <dgm:t>
        <a:bodyPr/>
        <a:lstStyle/>
        <a:p>
          <a:endParaRPr lang="en-IN"/>
        </a:p>
      </dgm:t>
    </dgm:pt>
    <dgm:pt modelId="{0CED1E30-8D6D-42EA-8C4F-1C4D6A00FD17}">
      <dgm:prSet phldrT="[Text]" custT="1"/>
      <dgm:spPr>
        <a:solidFill>
          <a:schemeClr val="accent1">
            <a:lumMod val="75000"/>
          </a:schemeClr>
        </a:solidFill>
      </dgm:spPr>
      <dgm:t>
        <a:bodyPr/>
        <a:lstStyle/>
        <a:p>
          <a:r>
            <a:rPr lang="en-IN" sz="2000" dirty="0"/>
            <a:t>CS hidden until autopsy</a:t>
          </a:r>
        </a:p>
      </dgm:t>
    </dgm:pt>
    <dgm:pt modelId="{64AA01E0-8FFA-41E0-A035-DDB628F095CE}" type="parTrans" cxnId="{483C567D-5720-4B41-81D2-D19C7C52146A}">
      <dgm:prSet/>
      <dgm:spPr/>
      <dgm:t>
        <a:bodyPr/>
        <a:lstStyle/>
        <a:p>
          <a:endParaRPr lang="en-IN"/>
        </a:p>
      </dgm:t>
    </dgm:pt>
    <dgm:pt modelId="{20979FE3-48E2-4F37-87D3-7C877C4BCD84}" type="sibTrans" cxnId="{483C567D-5720-4B41-81D2-D19C7C52146A}">
      <dgm:prSet/>
      <dgm:spPr/>
      <dgm:t>
        <a:bodyPr/>
        <a:lstStyle/>
        <a:p>
          <a:endParaRPr lang="en-IN"/>
        </a:p>
      </dgm:t>
    </dgm:pt>
    <dgm:pt modelId="{CE64E4A4-B276-44D3-865B-EDE952E95799}">
      <dgm:prSet phldrT="[Text]" custT="1"/>
      <dgm:spPr>
        <a:solidFill>
          <a:schemeClr val="accent1">
            <a:lumMod val="75000"/>
          </a:schemeClr>
        </a:solidFill>
      </dgm:spPr>
      <dgm:t>
        <a:bodyPr/>
        <a:lstStyle/>
        <a:p>
          <a:r>
            <a:rPr lang="en-IN" sz="2000" dirty="0"/>
            <a:t>CS with dominant extracardiac sarcoidosis</a:t>
          </a:r>
        </a:p>
      </dgm:t>
    </dgm:pt>
    <dgm:pt modelId="{A891B4A3-8E5D-4A95-BCDC-0A1C9DFC691C}" type="parTrans" cxnId="{4D516679-3D43-4CD0-B708-CC69136EEF2A}">
      <dgm:prSet/>
      <dgm:spPr/>
      <dgm:t>
        <a:bodyPr/>
        <a:lstStyle/>
        <a:p>
          <a:endParaRPr lang="en-IN"/>
        </a:p>
      </dgm:t>
    </dgm:pt>
    <dgm:pt modelId="{ACC1BD2B-7AED-42AE-9DD4-0F45ACD0D8D5}" type="sibTrans" cxnId="{4D516679-3D43-4CD0-B708-CC69136EEF2A}">
      <dgm:prSet/>
      <dgm:spPr/>
      <dgm:t>
        <a:bodyPr/>
        <a:lstStyle/>
        <a:p>
          <a:endParaRPr lang="en-IN"/>
        </a:p>
      </dgm:t>
    </dgm:pt>
    <dgm:pt modelId="{73DA7CD7-F919-40C6-AAAC-61B66CBBCEB0}">
      <dgm:prSet phldrT="[Text]" custT="1"/>
      <dgm:spPr>
        <a:solidFill>
          <a:schemeClr val="accent1">
            <a:lumMod val="75000"/>
          </a:schemeClr>
        </a:solidFill>
      </dgm:spPr>
      <dgm:t>
        <a:bodyPr/>
        <a:lstStyle/>
        <a:p>
          <a:r>
            <a:rPr lang="en-IN" sz="2000" dirty="0"/>
            <a:t>Clinically manifest CS</a:t>
          </a:r>
        </a:p>
      </dgm:t>
    </dgm:pt>
    <dgm:pt modelId="{3B5C6A82-2CA8-4D3C-83DB-144760CD9298}" type="parTrans" cxnId="{61B4D953-EC2F-4FEE-B0E1-B3AA52BA9ADF}">
      <dgm:prSet/>
      <dgm:spPr/>
      <dgm:t>
        <a:bodyPr/>
        <a:lstStyle/>
        <a:p>
          <a:endParaRPr lang="en-IN"/>
        </a:p>
      </dgm:t>
    </dgm:pt>
    <dgm:pt modelId="{CF682811-1C64-4760-B11F-58BDE27B468B}" type="sibTrans" cxnId="{61B4D953-EC2F-4FEE-B0E1-B3AA52BA9ADF}">
      <dgm:prSet/>
      <dgm:spPr/>
      <dgm:t>
        <a:bodyPr/>
        <a:lstStyle/>
        <a:p>
          <a:endParaRPr lang="en-IN"/>
        </a:p>
      </dgm:t>
    </dgm:pt>
    <dgm:pt modelId="{8ED219F7-14D6-456A-B97C-00C7903BB4E2}" type="pres">
      <dgm:prSet presAssocID="{9C581955-BCC7-4A53-A18B-06FA9A1712A5}" presName="hierChild1" presStyleCnt="0">
        <dgm:presLayoutVars>
          <dgm:orgChart val="1"/>
          <dgm:chPref val="1"/>
          <dgm:dir/>
          <dgm:animOne val="branch"/>
          <dgm:animLvl val="lvl"/>
          <dgm:resizeHandles/>
        </dgm:presLayoutVars>
      </dgm:prSet>
      <dgm:spPr/>
    </dgm:pt>
    <dgm:pt modelId="{67C9F446-31B4-47E8-A104-9DBE5C0875BF}" type="pres">
      <dgm:prSet presAssocID="{3130B81A-9125-46E1-B92C-2D1872363A44}" presName="hierRoot1" presStyleCnt="0">
        <dgm:presLayoutVars>
          <dgm:hierBranch val="init"/>
        </dgm:presLayoutVars>
      </dgm:prSet>
      <dgm:spPr/>
    </dgm:pt>
    <dgm:pt modelId="{16E78368-7119-45CD-B3D7-6DF9EA383B66}" type="pres">
      <dgm:prSet presAssocID="{3130B81A-9125-46E1-B92C-2D1872363A44}" presName="rootComposite1" presStyleCnt="0"/>
      <dgm:spPr/>
    </dgm:pt>
    <dgm:pt modelId="{1711C195-E273-4C12-AB78-AD9116F290E7}" type="pres">
      <dgm:prSet presAssocID="{3130B81A-9125-46E1-B92C-2D1872363A44}" presName="rootText1" presStyleLbl="node0" presStyleIdx="0" presStyleCnt="1" custScaleX="182544">
        <dgm:presLayoutVars>
          <dgm:chPref val="3"/>
        </dgm:presLayoutVars>
      </dgm:prSet>
      <dgm:spPr/>
    </dgm:pt>
    <dgm:pt modelId="{F2661212-2DFB-48E4-ABA5-6837DC84276E}" type="pres">
      <dgm:prSet presAssocID="{3130B81A-9125-46E1-B92C-2D1872363A44}" presName="rootConnector1" presStyleLbl="node1" presStyleIdx="0" presStyleCnt="0"/>
      <dgm:spPr/>
    </dgm:pt>
    <dgm:pt modelId="{759F378F-F4B5-474E-A9A6-B55A651CDB10}" type="pres">
      <dgm:prSet presAssocID="{3130B81A-9125-46E1-B92C-2D1872363A44}" presName="hierChild2" presStyleCnt="0"/>
      <dgm:spPr/>
    </dgm:pt>
    <dgm:pt modelId="{2E1FFEB6-E5FE-40D0-9360-D2F16DA5BD5B}" type="pres">
      <dgm:prSet presAssocID="{64AA01E0-8FFA-41E0-A035-DDB628F095CE}" presName="Name37" presStyleLbl="parChTrans1D2" presStyleIdx="0" presStyleCnt="3"/>
      <dgm:spPr/>
    </dgm:pt>
    <dgm:pt modelId="{8C946997-FC26-4D9F-B4D5-B81FADAAA039}" type="pres">
      <dgm:prSet presAssocID="{0CED1E30-8D6D-42EA-8C4F-1C4D6A00FD17}" presName="hierRoot2" presStyleCnt="0">
        <dgm:presLayoutVars>
          <dgm:hierBranch val="init"/>
        </dgm:presLayoutVars>
      </dgm:prSet>
      <dgm:spPr/>
    </dgm:pt>
    <dgm:pt modelId="{0B51C0BF-70FF-455F-92A5-D845F29E4EB7}" type="pres">
      <dgm:prSet presAssocID="{0CED1E30-8D6D-42EA-8C4F-1C4D6A00FD17}" presName="rootComposite" presStyleCnt="0"/>
      <dgm:spPr/>
    </dgm:pt>
    <dgm:pt modelId="{DFE037E7-AAF3-44DC-B999-13EAF1C9BCA9}" type="pres">
      <dgm:prSet presAssocID="{0CED1E30-8D6D-42EA-8C4F-1C4D6A00FD17}" presName="rootText" presStyleLbl="node2" presStyleIdx="0" presStyleCnt="3">
        <dgm:presLayoutVars>
          <dgm:chPref val="3"/>
        </dgm:presLayoutVars>
      </dgm:prSet>
      <dgm:spPr/>
    </dgm:pt>
    <dgm:pt modelId="{0F26762B-330F-4565-85F8-3BFB505F3DED}" type="pres">
      <dgm:prSet presAssocID="{0CED1E30-8D6D-42EA-8C4F-1C4D6A00FD17}" presName="rootConnector" presStyleLbl="node2" presStyleIdx="0" presStyleCnt="3"/>
      <dgm:spPr/>
    </dgm:pt>
    <dgm:pt modelId="{B36D5E11-60FF-448F-A0E9-BC04F9676BB8}" type="pres">
      <dgm:prSet presAssocID="{0CED1E30-8D6D-42EA-8C4F-1C4D6A00FD17}" presName="hierChild4" presStyleCnt="0"/>
      <dgm:spPr/>
    </dgm:pt>
    <dgm:pt modelId="{2A319AE8-0FBE-4CC0-9EDC-5F44C073811D}" type="pres">
      <dgm:prSet presAssocID="{0CED1E30-8D6D-42EA-8C4F-1C4D6A00FD17}" presName="hierChild5" presStyleCnt="0"/>
      <dgm:spPr/>
    </dgm:pt>
    <dgm:pt modelId="{85B85056-8881-4673-8839-FFEC0F589A93}" type="pres">
      <dgm:prSet presAssocID="{A891B4A3-8E5D-4A95-BCDC-0A1C9DFC691C}" presName="Name37" presStyleLbl="parChTrans1D2" presStyleIdx="1" presStyleCnt="3"/>
      <dgm:spPr/>
    </dgm:pt>
    <dgm:pt modelId="{5E37325A-00F7-42CE-86DF-551BBBDE20F5}" type="pres">
      <dgm:prSet presAssocID="{CE64E4A4-B276-44D3-865B-EDE952E95799}" presName="hierRoot2" presStyleCnt="0">
        <dgm:presLayoutVars>
          <dgm:hierBranch val="init"/>
        </dgm:presLayoutVars>
      </dgm:prSet>
      <dgm:spPr/>
    </dgm:pt>
    <dgm:pt modelId="{A4B38D2B-5C8F-47D9-B057-6CBE238AAF2D}" type="pres">
      <dgm:prSet presAssocID="{CE64E4A4-B276-44D3-865B-EDE952E95799}" presName="rootComposite" presStyleCnt="0"/>
      <dgm:spPr/>
    </dgm:pt>
    <dgm:pt modelId="{074ADDC4-6C79-4CA1-8E93-893710EAD254}" type="pres">
      <dgm:prSet presAssocID="{CE64E4A4-B276-44D3-865B-EDE952E95799}" presName="rootText" presStyleLbl="node2" presStyleIdx="1" presStyleCnt="3">
        <dgm:presLayoutVars>
          <dgm:chPref val="3"/>
        </dgm:presLayoutVars>
      </dgm:prSet>
      <dgm:spPr/>
    </dgm:pt>
    <dgm:pt modelId="{8429BD69-5886-428E-B87B-AA26421186D6}" type="pres">
      <dgm:prSet presAssocID="{CE64E4A4-B276-44D3-865B-EDE952E95799}" presName="rootConnector" presStyleLbl="node2" presStyleIdx="1" presStyleCnt="3"/>
      <dgm:spPr/>
    </dgm:pt>
    <dgm:pt modelId="{782A8010-6EE4-4B6B-93D5-93E418580DB8}" type="pres">
      <dgm:prSet presAssocID="{CE64E4A4-B276-44D3-865B-EDE952E95799}" presName="hierChild4" presStyleCnt="0"/>
      <dgm:spPr/>
    </dgm:pt>
    <dgm:pt modelId="{C1BAF9C8-0022-4FA1-A532-574E0B9DFA6F}" type="pres">
      <dgm:prSet presAssocID="{CE64E4A4-B276-44D3-865B-EDE952E95799}" presName="hierChild5" presStyleCnt="0"/>
      <dgm:spPr/>
    </dgm:pt>
    <dgm:pt modelId="{3E183F4F-83AA-4276-964E-61B4D0EA007A}" type="pres">
      <dgm:prSet presAssocID="{3B5C6A82-2CA8-4D3C-83DB-144760CD9298}" presName="Name37" presStyleLbl="parChTrans1D2" presStyleIdx="2" presStyleCnt="3"/>
      <dgm:spPr/>
    </dgm:pt>
    <dgm:pt modelId="{F4F7AC3B-3C37-4B8A-81E5-795B2757348D}" type="pres">
      <dgm:prSet presAssocID="{73DA7CD7-F919-40C6-AAAC-61B66CBBCEB0}" presName="hierRoot2" presStyleCnt="0">
        <dgm:presLayoutVars>
          <dgm:hierBranch val="init"/>
        </dgm:presLayoutVars>
      </dgm:prSet>
      <dgm:spPr/>
    </dgm:pt>
    <dgm:pt modelId="{72C52EE6-540E-4DCB-A133-AA8FE2D624F6}" type="pres">
      <dgm:prSet presAssocID="{73DA7CD7-F919-40C6-AAAC-61B66CBBCEB0}" presName="rootComposite" presStyleCnt="0"/>
      <dgm:spPr/>
    </dgm:pt>
    <dgm:pt modelId="{C36C217E-661D-439D-8064-1B23D4073556}" type="pres">
      <dgm:prSet presAssocID="{73DA7CD7-F919-40C6-AAAC-61B66CBBCEB0}" presName="rootText" presStyleLbl="node2" presStyleIdx="2" presStyleCnt="3" custLinFactNeighborX="7696" custLinFactNeighborY="-810">
        <dgm:presLayoutVars>
          <dgm:chPref val="3"/>
        </dgm:presLayoutVars>
      </dgm:prSet>
      <dgm:spPr/>
    </dgm:pt>
    <dgm:pt modelId="{9FC29280-7E6D-44E5-91B1-408FBCADA87E}" type="pres">
      <dgm:prSet presAssocID="{73DA7CD7-F919-40C6-AAAC-61B66CBBCEB0}" presName="rootConnector" presStyleLbl="node2" presStyleIdx="2" presStyleCnt="3"/>
      <dgm:spPr/>
    </dgm:pt>
    <dgm:pt modelId="{60B55ED8-5C90-46E5-A800-106E7A95BCF6}" type="pres">
      <dgm:prSet presAssocID="{73DA7CD7-F919-40C6-AAAC-61B66CBBCEB0}" presName="hierChild4" presStyleCnt="0"/>
      <dgm:spPr/>
    </dgm:pt>
    <dgm:pt modelId="{50A41E64-C48C-4C5C-8400-C333CA16D4AF}" type="pres">
      <dgm:prSet presAssocID="{73DA7CD7-F919-40C6-AAAC-61B66CBBCEB0}" presName="hierChild5" presStyleCnt="0"/>
      <dgm:spPr/>
    </dgm:pt>
    <dgm:pt modelId="{594F2C54-4013-4811-B84C-F694D1C36AD6}" type="pres">
      <dgm:prSet presAssocID="{3130B81A-9125-46E1-B92C-2D1872363A44}" presName="hierChild3" presStyleCnt="0"/>
      <dgm:spPr/>
    </dgm:pt>
  </dgm:ptLst>
  <dgm:cxnLst>
    <dgm:cxn modelId="{E4C6F409-E3BB-4268-B830-C4D09DB98F1C}" type="presOf" srcId="{A891B4A3-8E5D-4A95-BCDC-0A1C9DFC691C}" destId="{85B85056-8881-4673-8839-FFEC0F589A93}" srcOrd="0" destOrd="0" presId="urn:microsoft.com/office/officeart/2005/8/layout/orgChart1"/>
    <dgm:cxn modelId="{93D37210-531F-4403-9B48-18D809E11CE8}" type="presOf" srcId="{9C581955-BCC7-4A53-A18B-06FA9A1712A5}" destId="{8ED219F7-14D6-456A-B97C-00C7903BB4E2}" srcOrd="0" destOrd="0" presId="urn:microsoft.com/office/officeart/2005/8/layout/orgChart1"/>
    <dgm:cxn modelId="{C2A70316-A3D4-471C-8687-23DD8FBA8F3C}" type="presOf" srcId="{3130B81A-9125-46E1-B92C-2D1872363A44}" destId="{1711C195-E273-4C12-AB78-AD9116F290E7}" srcOrd="0" destOrd="0" presId="urn:microsoft.com/office/officeart/2005/8/layout/orgChart1"/>
    <dgm:cxn modelId="{74EE101C-95D3-45E2-BC99-B63B47C73A95}" type="presOf" srcId="{3130B81A-9125-46E1-B92C-2D1872363A44}" destId="{F2661212-2DFB-48E4-ABA5-6837DC84276E}" srcOrd="1" destOrd="0" presId="urn:microsoft.com/office/officeart/2005/8/layout/orgChart1"/>
    <dgm:cxn modelId="{796E3148-6590-439A-9427-1590830F2B2E}" type="presOf" srcId="{64AA01E0-8FFA-41E0-A035-DDB628F095CE}" destId="{2E1FFEB6-E5FE-40D0-9360-D2F16DA5BD5B}" srcOrd="0" destOrd="0" presId="urn:microsoft.com/office/officeart/2005/8/layout/orgChart1"/>
    <dgm:cxn modelId="{BF1DA54D-ACEA-4FFA-9BE7-08FB9002A7A5}" srcId="{9C581955-BCC7-4A53-A18B-06FA9A1712A5}" destId="{3130B81A-9125-46E1-B92C-2D1872363A44}" srcOrd="0" destOrd="0" parTransId="{BB6E09B3-2B1C-4D9B-B594-AFC1822303A1}" sibTransId="{04D2849B-13FD-4FE6-9944-B0C224638CF5}"/>
    <dgm:cxn modelId="{61B4D953-EC2F-4FEE-B0E1-B3AA52BA9ADF}" srcId="{3130B81A-9125-46E1-B92C-2D1872363A44}" destId="{73DA7CD7-F919-40C6-AAAC-61B66CBBCEB0}" srcOrd="2" destOrd="0" parTransId="{3B5C6A82-2CA8-4D3C-83DB-144760CD9298}" sibTransId="{CF682811-1C64-4760-B11F-58BDE27B468B}"/>
    <dgm:cxn modelId="{4D516679-3D43-4CD0-B708-CC69136EEF2A}" srcId="{3130B81A-9125-46E1-B92C-2D1872363A44}" destId="{CE64E4A4-B276-44D3-865B-EDE952E95799}" srcOrd="1" destOrd="0" parTransId="{A891B4A3-8E5D-4A95-BCDC-0A1C9DFC691C}" sibTransId="{ACC1BD2B-7AED-42AE-9DD4-0F45ACD0D8D5}"/>
    <dgm:cxn modelId="{483C567D-5720-4B41-81D2-D19C7C52146A}" srcId="{3130B81A-9125-46E1-B92C-2D1872363A44}" destId="{0CED1E30-8D6D-42EA-8C4F-1C4D6A00FD17}" srcOrd="0" destOrd="0" parTransId="{64AA01E0-8FFA-41E0-A035-DDB628F095CE}" sibTransId="{20979FE3-48E2-4F37-87D3-7C877C4BCD84}"/>
    <dgm:cxn modelId="{F55D0393-6411-44A8-8044-27A95E8CB1D8}" type="presOf" srcId="{0CED1E30-8D6D-42EA-8C4F-1C4D6A00FD17}" destId="{DFE037E7-AAF3-44DC-B999-13EAF1C9BCA9}" srcOrd="0" destOrd="0" presId="urn:microsoft.com/office/officeart/2005/8/layout/orgChart1"/>
    <dgm:cxn modelId="{1F4C9B93-AE39-4ECC-857C-392755D3526E}" type="presOf" srcId="{CE64E4A4-B276-44D3-865B-EDE952E95799}" destId="{8429BD69-5886-428E-B87B-AA26421186D6}" srcOrd="1" destOrd="0" presId="urn:microsoft.com/office/officeart/2005/8/layout/orgChart1"/>
    <dgm:cxn modelId="{E9B690BC-BB89-4BFE-96C5-9F0853C6CB82}" type="presOf" srcId="{3B5C6A82-2CA8-4D3C-83DB-144760CD9298}" destId="{3E183F4F-83AA-4276-964E-61B4D0EA007A}" srcOrd="0" destOrd="0" presId="urn:microsoft.com/office/officeart/2005/8/layout/orgChart1"/>
    <dgm:cxn modelId="{3BF9B0C8-E250-47D1-92E9-717D90C86989}" type="presOf" srcId="{73DA7CD7-F919-40C6-AAAC-61B66CBBCEB0}" destId="{C36C217E-661D-439D-8064-1B23D4073556}" srcOrd="0" destOrd="0" presId="urn:microsoft.com/office/officeart/2005/8/layout/orgChart1"/>
    <dgm:cxn modelId="{2BCAE1DB-DD10-49D1-AADC-CAD2530CD4D4}" type="presOf" srcId="{CE64E4A4-B276-44D3-865B-EDE952E95799}" destId="{074ADDC4-6C79-4CA1-8E93-893710EAD254}" srcOrd="0" destOrd="0" presId="urn:microsoft.com/office/officeart/2005/8/layout/orgChart1"/>
    <dgm:cxn modelId="{23A3D9DD-E200-4E26-B22E-2D6E33D1D08F}" type="presOf" srcId="{73DA7CD7-F919-40C6-AAAC-61B66CBBCEB0}" destId="{9FC29280-7E6D-44E5-91B1-408FBCADA87E}" srcOrd="1" destOrd="0" presId="urn:microsoft.com/office/officeart/2005/8/layout/orgChart1"/>
    <dgm:cxn modelId="{B46360DF-5E30-41E1-8A0F-C8DB135869EE}" type="presOf" srcId="{0CED1E30-8D6D-42EA-8C4F-1C4D6A00FD17}" destId="{0F26762B-330F-4565-85F8-3BFB505F3DED}" srcOrd="1" destOrd="0" presId="urn:microsoft.com/office/officeart/2005/8/layout/orgChart1"/>
    <dgm:cxn modelId="{3ADDDE4F-0C04-4637-A0B0-5F1FD91E54A9}" type="presParOf" srcId="{8ED219F7-14D6-456A-B97C-00C7903BB4E2}" destId="{67C9F446-31B4-47E8-A104-9DBE5C0875BF}" srcOrd="0" destOrd="0" presId="urn:microsoft.com/office/officeart/2005/8/layout/orgChart1"/>
    <dgm:cxn modelId="{9257B07E-827B-4ED9-B789-F7ECDBE4FBF3}" type="presParOf" srcId="{67C9F446-31B4-47E8-A104-9DBE5C0875BF}" destId="{16E78368-7119-45CD-B3D7-6DF9EA383B66}" srcOrd="0" destOrd="0" presId="urn:microsoft.com/office/officeart/2005/8/layout/orgChart1"/>
    <dgm:cxn modelId="{14B9643E-DBED-4314-B609-B6E5873BCF63}" type="presParOf" srcId="{16E78368-7119-45CD-B3D7-6DF9EA383B66}" destId="{1711C195-E273-4C12-AB78-AD9116F290E7}" srcOrd="0" destOrd="0" presId="urn:microsoft.com/office/officeart/2005/8/layout/orgChart1"/>
    <dgm:cxn modelId="{F452ED6F-7744-44BD-ABA4-92024381771D}" type="presParOf" srcId="{16E78368-7119-45CD-B3D7-6DF9EA383B66}" destId="{F2661212-2DFB-48E4-ABA5-6837DC84276E}" srcOrd="1" destOrd="0" presId="urn:microsoft.com/office/officeart/2005/8/layout/orgChart1"/>
    <dgm:cxn modelId="{588C7084-18C5-43BA-A544-A1D826B87DD8}" type="presParOf" srcId="{67C9F446-31B4-47E8-A104-9DBE5C0875BF}" destId="{759F378F-F4B5-474E-A9A6-B55A651CDB10}" srcOrd="1" destOrd="0" presId="urn:microsoft.com/office/officeart/2005/8/layout/orgChart1"/>
    <dgm:cxn modelId="{FA1A63FD-F645-41FB-9CDA-626B9FF465B6}" type="presParOf" srcId="{759F378F-F4B5-474E-A9A6-B55A651CDB10}" destId="{2E1FFEB6-E5FE-40D0-9360-D2F16DA5BD5B}" srcOrd="0" destOrd="0" presId="urn:microsoft.com/office/officeart/2005/8/layout/orgChart1"/>
    <dgm:cxn modelId="{47BDEB74-0453-4FB7-A427-560F1025E655}" type="presParOf" srcId="{759F378F-F4B5-474E-A9A6-B55A651CDB10}" destId="{8C946997-FC26-4D9F-B4D5-B81FADAAA039}" srcOrd="1" destOrd="0" presId="urn:microsoft.com/office/officeart/2005/8/layout/orgChart1"/>
    <dgm:cxn modelId="{6D1D2CE7-0860-4670-8FC0-FC3DB2222360}" type="presParOf" srcId="{8C946997-FC26-4D9F-B4D5-B81FADAAA039}" destId="{0B51C0BF-70FF-455F-92A5-D845F29E4EB7}" srcOrd="0" destOrd="0" presId="urn:microsoft.com/office/officeart/2005/8/layout/orgChart1"/>
    <dgm:cxn modelId="{BFA67411-19B0-4034-9D15-1CDADF406EA9}" type="presParOf" srcId="{0B51C0BF-70FF-455F-92A5-D845F29E4EB7}" destId="{DFE037E7-AAF3-44DC-B999-13EAF1C9BCA9}" srcOrd="0" destOrd="0" presId="urn:microsoft.com/office/officeart/2005/8/layout/orgChart1"/>
    <dgm:cxn modelId="{88BF5A83-BE80-4018-8C98-39F21B0C9F55}" type="presParOf" srcId="{0B51C0BF-70FF-455F-92A5-D845F29E4EB7}" destId="{0F26762B-330F-4565-85F8-3BFB505F3DED}" srcOrd="1" destOrd="0" presId="urn:microsoft.com/office/officeart/2005/8/layout/orgChart1"/>
    <dgm:cxn modelId="{4B0E16DF-4A68-4A9D-B506-80DDD12A7A8F}" type="presParOf" srcId="{8C946997-FC26-4D9F-B4D5-B81FADAAA039}" destId="{B36D5E11-60FF-448F-A0E9-BC04F9676BB8}" srcOrd="1" destOrd="0" presId="urn:microsoft.com/office/officeart/2005/8/layout/orgChart1"/>
    <dgm:cxn modelId="{0F070E2D-D964-4358-998A-2116AF333738}" type="presParOf" srcId="{8C946997-FC26-4D9F-B4D5-B81FADAAA039}" destId="{2A319AE8-0FBE-4CC0-9EDC-5F44C073811D}" srcOrd="2" destOrd="0" presId="urn:microsoft.com/office/officeart/2005/8/layout/orgChart1"/>
    <dgm:cxn modelId="{03FCC9FB-5501-4EEF-884D-71445E195522}" type="presParOf" srcId="{759F378F-F4B5-474E-A9A6-B55A651CDB10}" destId="{85B85056-8881-4673-8839-FFEC0F589A93}" srcOrd="2" destOrd="0" presId="urn:microsoft.com/office/officeart/2005/8/layout/orgChart1"/>
    <dgm:cxn modelId="{E99B43A7-2C1B-4485-84A8-C3390C553C3A}" type="presParOf" srcId="{759F378F-F4B5-474E-A9A6-B55A651CDB10}" destId="{5E37325A-00F7-42CE-86DF-551BBBDE20F5}" srcOrd="3" destOrd="0" presId="urn:microsoft.com/office/officeart/2005/8/layout/orgChart1"/>
    <dgm:cxn modelId="{4D0CD122-6D71-4DF3-BF5E-637B2CE16903}" type="presParOf" srcId="{5E37325A-00F7-42CE-86DF-551BBBDE20F5}" destId="{A4B38D2B-5C8F-47D9-B057-6CBE238AAF2D}" srcOrd="0" destOrd="0" presId="urn:microsoft.com/office/officeart/2005/8/layout/orgChart1"/>
    <dgm:cxn modelId="{1FA579BF-6615-4E82-8CCA-206542CED8AF}" type="presParOf" srcId="{A4B38D2B-5C8F-47D9-B057-6CBE238AAF2D}" destId="{074ADDC4-6C79-4CA1-8E93-893710EAD254}" srcOrd="0" destOrd="0" presId="urn:microsoft.com/office/officeart/2005/8/layout/orgChart1"/>
    <dgm:cxn modelId="{C5D14BC4-FAC9-45C8-B980-E80F113E8DF1}" type="presParOf" srcId="{A4B38D2B-5C8F-47D9-B057-6CBE238AAF2D}" destId="{8429BD69-5886-428E-B87B-AA26421186D6}" srcOrd="1" destOrd="0" presId="urn:microsoft.com/office/officeart/2005/8/layout/orgChart1"/>
    <dgm:cxn modelId="{8D8942D5-5FA7-4DB4-9449-6EC17461A3F9}" type="presParOf" srcId="{5E37325A-00F7-42CE-86DF-551BBBDE20F5}" destId="{782A8010-6EE4-4B6B-93D5-93E418580DB8}" srcOrd="1" destOrd="0" presId="urn:microsoft.com/office/officeart/2005/8/layout/orgChart1"/>
    <dgm:cxn modelId="{9ACA0323-4179-4E20-839F-EB8518C4EA20}" type="presParOf" srcId="{5E37325A-00F7-42CE-86DF-551BBBDE20F5}" destId="{C1BAF9C8-0022-4FA1-A532-574E0B9DFA6F}" srcOrd="2" destOrd="0" presId="urn:microsoft.com/office/officeart/2005/8/layout/orgChart1"/>
    <dgm:cxn modelId="{3D406475-B41B-450E-AA9F-47476B0C2AEF}" type="presParOf" srcId="{759F378F-F4B5-474E-A9A6-B55A651CDB10}" destId="{3E183F4F-83AA-4276-964E-61B4D0EA007A}" srcOrd="4" destOrd="0" presId="urn:microsoft.com/office/officeart/2005/8/layout/orgChart1"/>
    <dgm:cxn modelId="{E91A700E-200E-429A-AD6A-AB5D3E84C061}" type="presParOf" srcId="{759F378F-F4B5-474E-A9A6-B55A651CDB10}" destId="{F4F7AC3B-3C37-4B8A-81E5-795B2757348D}" srcOrd="5" destOrd="0" presId="urn:microsoft.com/office/officeart/2005/8/layout/orgChart1"/>
    <dgm:cxn modelId="{DFE470B8-A49E-413F-80D6-9E48738DDB0B}" type="presParOf" srcId="{F4F7AC3B-3C37-4B8A-81E5-795B2757348D}" destId="{72C52EE6-540E-4DCB-A133-AA8FE2D624F6}" srcOrd="0" destOrd="0" presId="urn:microsoft.com/office/officeart/2005/8/layout/orgChart1"/>
    <dgm:cxn modelId="{72A7EA8A-973B-40F9-B52A-013DE5B41B63}" type="presParOf" srcId="{72C52EE6-540E-4DCB-A133-AA8FE2D624F6}" destId="{C36C217E-661D-439D-8064-1B23D4073556}" srcOrd="0" destOrd="0" presId="urn:microsoft.com/office/officeart/2005/8/layout/orgChart1"/>
    <dgm:cxn modelId="{8FE807E1-250E-4AA2-A757-11978CDE050C}" type="presParOf" srcId="{72C52EE6-540E-4DCB-A133-AA8FE2D624F6}" destId="{9FC29280-7E6D-44E5-91B1-408FBCADA87E}" srcOrd="1" destOrd="0" presId="urn:microsoft.com/office/officeart/2005/8/layout/orgChart1"/>
    <dgm:cxn modelId="{428EA429-E7B8-4AB2-B02C-6E90B57208AD}" type="presParOf" srcId="{F4F7AC3B-3C37-4B8A-81E5-795B2757348D}" destId="{60B55ED8-5C90-46E5-A800-106E7A95BCF6}" srcOrd="1" destOrd="0" presId="urn:microsoft.com/office/officeart/2005/8/layout/orgChart1"/>
    <dgm:cxn modelId="{DAD59907-A2D4-410D-997F-3DC6D1BB6EBF}" type="presParOf" srcId="{F4F7AC3B-3C37-4B8A-81E5-795B2757348D}" destId="{50A41E64-C48C-4C5C-8400-C333CA16D4AF}" srcOrd="2" destOrd="0" presId="urn:microsoft.com/office/officeart/2005/8/layout/orgChart1"/>
    <dgm:cxn modelId="{BBADB9DE-CA0D-4D8E-8097-A6BBFE9A996C}" type="presParOf" srcId="{67C9F446-31B4-47E8-A104-9DBE5C0875BF}" destId="{594F2C54-4013-4811-B84C-F694D1C36A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CBFC0-D4FA-4730-902A-1871E07E341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IN"/>
        </a:p>
      </dgm:t>
    </dgm:pt>
    <dgm:pt modelId="{F2D98813-53AA-4AE4-B395-56A21F9DAF2E}">
      <dgm:prSet phldrT="[Text]" custT="1"/>
      <dgm:spPr/>
      <dgm:t>
        <a:bodyPr/>
        <a:lstStyle/>
        <a:p>
          <a:r>
            <a:rPr lang="en-IN" sz="2000" b="1" u="sng" dirty="0"/>
            <a:t>Objective</a:t>
          </a:r>
          <a:r>
            <a:rPr lang="en-IN" sz="2000" dirty="0"/>
            <a:t>: Low dose prednisolone with MTX is non-inferior to standard dose prednisolone </a:t>
          </a:r>
        </a:p>
      </dgm:t>
    </dgm:pt>
    <dgm:pt modelId="{B786D2C1-C6E3-474C-83F2-5896E580EE3A}" type="parTrans" cxnId="{FC5D2999-580B-45E2-92BC-7E87A467C796}">
      <dgm:prSet/>
      <dgm:spPr/>
      <dgm:t>
        <a:bodyPr/>
        <a:lstStyle/>
        <a:p>
          <a:endParaRPr lang="en-IN"/>
        </a:p>
      </dgm:t>
    </dgm:pt>
    <dgm:pt modelId="{6F57C7A3-36A3-4EBB-BCF8-F84CB926265E}" type="sibTrans" cxnId="{FC5D2999-580B-45E2-92BC-7E87A467C796}">
      <dgm:prSet/>
      <dgm:spPr/>
      <dgm:t>
        <a:bodyPr/>
        <a:lstStyle/>
        <a:p>
          <a:endParaRPr lang="en-IN"/>
        </a:p>
      </dgm:t>
    </dgm:pt>
    <dgm:pt modelId="{85C3D887-498E-437F-BB58-04743D6325FF}">
      <dgm:prSet phldrT="[Text]" custT="1"/>
      <dgm:spPr/>
      <dgm:t>
        <a:bodyPr/>
        <a:lstStyle/>
        <a:p>
          <a:r>
            <a:rPr lang="en-IN" sz="1600" dirty="0"/>
            <a:t>All patients with clinically manifest cardiac sarcoidosis with one or more: AV block/VAs/Sinus node abnormalities/LV or RV failure are randomised into 2 groups</a:t>
          </a:r>
        </a:p>
      </dgm:t>
    </dgm:pt>
    <dgm:pt modelId="{2532272E-8A66-46D0-AA64-ACEF93649956}" type="parTrans" cxnId="{268881C1-274C-4417-B9FA-821C6040FE99}">
      <dgm:prSet/>
      <dgm:spPr/>
      <dgm:t>
        <a:bodyPr/>
        <a:lstStyle/>
        <a:p>
          <a:endParaRPr lang="en-IN"/>
        </a:p>
      </dgm:t>
    </dgm:pt>
    <dgm:pt modelId="{F9614B06-C03C-42D4-952F-BB3D1EEC3344}" type="sibTrans" cxnId="{268881C1-274C-4417-B9FA-821C6040FE99}">
      <dgm:prSet/>
      <dgm:spPr/>
      <dgm:t>
        <a:bodyPr/>
        <a:lstStyle/>
        <a:p>
          <a:endParaRPr lang="en-IN"/>
        </a:p>
      </dgm:t>
    </dgm:pt>
    <dgm:pt modelId="{6D5E7F30-5D48-4BE5-8D48-70AA20A21AE0}">
      <dgm:prSet phldrT="[Text]"/>
      <dgm:spPr/>
      <dgm:t>
        <a:bodyPr/>
        <a:lstStyle/>
        <a:p>
          <a:r>
            <a:rPr lang="en-IN" dirty="0"/>
            <a:t>I. Prednisolone 0.5mg/kg/day for 6 months</a:t>
          </a:r>
        </a:p>
        <a:p>
          <a:r>
            <a:rPr lang="en-IN" dirty="0"/>
            <a:t>II. Prednisolone 20mg OD tapered over 3 months along with MTX 15-20mg weekly for 6 months	</a:t>
          </a:r>
        </a:p>
      </dgm:t>
    </dgm:pt>
    <dgm:pt modelId="{68D84C30-C292-41E8-9740-8F5E411B0FFD}" type="parTrans" cxnId="{2C59648D-D888-4653-B741-0DBFA8D0A49E}">
      <dgm:prSet/>
      <dgm:spPr/>
      <dgm:t>
        <a:bodyPr/>
        <a:lstStyle/>
        <a:p>
          <a:endParaRPr lang="en-IN"/>
        </a:p>
      </dgm:t>
    </dgm:pt>
    <dgm:pt modelId="{93BF9915-F58E-4933-B7B6-AB16AC2EF7CD}" type="sibTrans" cxnId="{2C59648D-D888-4653-B741-0DBFA8D0A49E}">
      <dgm:prSet/>
      <dgm:spPr/>
      <dgm:t>
        <a:bodyPr/>
        <a:lstStyle/>
        <a:p>
          <a:endParaRPr lang="en-IN"/>
        </a:p>
      </dgm:t>
    </dgm:pt>
    <dgm:pt modelId="{4CE33A0D-C59C-4F6E-81E2-EF29057E4400}">
      <dgm:prSet phldrT="[Text]"/>
      <dgm:spPr/>
      <dgm:t>
        <a:bodyPr/>
        <a:lstStyle/>
        <a:p>
          <a:r>
            <a:rPr lang="en-IN" dirty="0"/>
            <a:t>Assess summed perfusion rest score on 6-month PET</a:t>
          </a:r>
        </a:p>
      </dgm:t>
    </dgm:pt>
    <dgm:pt modelId="{1447E3BF-934F-42C3-8503-4F4337406CA8}" type="parTrans" cxnId="{7440EF91-2D91-42A2-8870-CB169FF09F46}">
      <dgm:prSet/>
      <dgm:spPr/>
      <dgm:t>
        <a:bodyPr/>
        <a:lstStyle/>
        <a:p>
          <a:endParaRPr lang="en-IN"/>
        </a:p>
      </dgm:t>
    </dgm:pt>
    <dgm:pt modelId="{EB385DA4-0FE1-4691-833B-7D580B497D40}" type="sibTrans" cxnId="{7440EF91-2D91-42A2-8870-CB169FF09F46}">
      <dgm:prSet/>
      <dgm:spPr/>
      <dgm:t>
        <a:bodyPr/>
        <a:lstStyle/>
        <a:p>
          <a:endParaRPr lang="en-IN"/>
        </a:p>
      </dgm:t>
    </dgm:pt>
    <dgm:pt modelId="{86B63154-7DB7-4DF8-A26E-570C572DD23E}" type="pres">
      <dgm:prSet presAssocID="{0BCCBFC0-D4FA-4730-902A-1871E07E3411}" presName="Name0" presStyleCnt="0">
        <dgm:presLayoutVars>
          <dgm:dir/>
          <dgm:animLvl val="lvl"/>
          <dgm:resizeHandles val="exact"/>
        </dgm:presLayoutVars>
      </dgm:prSet>
      <dgm:spPr/>
    </dgm:pt>
    <dgm:pt modelId="{DFD85140-EC0B-47B5-9E7D-22F2024AB459}" type="pres">
      <dgm:prSet presAssocID="{4CE33A0D-C59C-4F6E-81E2-EF29057E4400}" presName="boxAndChildren" presStyleCnt="0"/>
      <dgm:spPr/>
    </dgm:pt>
    <dgm:pt modelId="{12ABB873-6E01-492C-8F3B-5A38583648A2}" type="pres">
      <dgm:prSet presAssocID="{4CE33A0D-C59C-4F6E-81E2-EF29057E4400}" presName="parentTextBox" presStyleLbl="node1" presStyleIdx="0" presStyleCnt="3" custScaleX="83763" custScaleY="36483"/>
      <dgm:spPr/>
    </dgm:pt>
    <dgm:pt modelId="{9DD4BB29-8E04-46F8-87B9-8060CB9D2EE0}" type="pres">
      <dgm:prSet presAssocID="{93BF9915-F58E-4933-B7B6-AB16AC2EF7CD}" presName="sp" presStyleCnt="0"/>
      <dgm:spPr/>
    </dgm:pt>
    <dgm:pt modelId="{4EAD26C5-264A-4144-A2B0-D94D24E77E76}" type="pres">
      <dgm:prSet presAssocID="{6D5E7F30-5D48-4BE5-8D48-70AA20A21AE0}" presName="arrowAndChildren" presStyleCnt="0"/>
      <dgm:spPr/>
    </dgm:pt>
    <dgm:pt modelId="{5328C651-F0F6-4D77-A21A-A33B863EA6EC}" type="pres">
      <dgm:prSet presAssocID="{6D5E7F30-5D48-4BE5-8D48-70AA20A21AE0}" presName="parentTextArrow" presStyleLbl="node1" presStyleIdx="1" presStyleCnt="3" custScaleY="55430"/>
      <dgm:spPr/>
    </dgm:pt>
    <dgm:pt modelId="{4F48D028-AFED-45BB-A4F3-062123C78F97}" type="pres">
      <dgm:prSet presAssocID="{6F57C7A3-36A3-4EBB-BCF8-F84CB926265E}" presName="sp" presStyleCnt="0"/>
      <dgm:spPr/>
    </dgm:pt>
    <dgm:pt modelId="{AAA9CEF2-2062-4A08-8F2D-EB9B824BBACA}" type="pres">
      <dgm:prSet presAssocID="{F2D98813-53AA-4AE4-B395-56A21F9DAF2E}" presName="arrowAndChildren" presStyleCnt="0"/>
      <dgm:spPr/>
    </dgm:pt>
    <dgm:pt modelId="{10C1646E-4D39-47D4-AB80-C3648B4D548F}" type="pres">
      <dgm:prSet presAssocID="{F2D98813-53AA-4AE4-B395-56A21F9DAF2E}" presName="parentTextArrow" presStyleLbl="node1" presStyleIdx="1" presStyleCnt="3"/>
      <dgm:spPr/>
    </dgm:pt>
    <dgm:pt modelId="{CC4737BC-B638-4DE2-B2DE-C2E24958D32E}" type="pres">
      <dgm:prSet presAssocID="{F2D98813-53AA-4AE4-B395-56A21F9DAF2E}" presName="arrow" presStyleLbl="node1" presStyleIdx="2" presStyleCnt="3" custAng="0"/>
      <dgm:spPr/>
    </dgm:pt>
    <dgm:pt modelId="{0411C397-2A3A-495F-B3AF-3A8C7424CB33}" type="pres">
      <dgm:prSet presAssocID="{F2D98813-53AA-4AE4-B395-56A21F9DAF2E}" presName="descendantArrow" presStyleCnt="0"/>
      <dgm:spPr/>
    </dgm:pt>
    <dgm:pt modelId="{0BBE5CEA-2DB0-4017-90B8-D98A3FAB4651}" type="pres">
      <dgm:prSet presAssocID="{85C3D887-498E-437F-BB58-04743D6325FF}" presName="childTextArrow" presStyleLbl="fgAccFollowNode1" presStyleIdx="0" presStyleCnt="1">
        <dgm:presLayoutVars>
          <dgm:bulletEnabled val="1"/>
        </dgm:presLayoutVars>
      </dgm:prSet>
      <dgm:spPr/>
    </dgm:pt>
  </dgm:ptLst>
  <dgm:cxnLst>
    <dgm:cxn modelId="{F83FFF3A-A286-44B6-8E32-B49F5033F09C}" type="presOf" srcId="{0BCCBFC0-D4FA-4730-902A-1871E07E3411}" destId="{86B63154-7DB7-4DF8-A26E-570C572DD23E}" srcOrd="0" destOrd="0" presId="urn:microsoft.com/office/officeart/2005/8/layout/process4"/>
    <dgm:cxn modelId="{FE168344-A533-45A0-BB96-9B1FECA7F9A4}" type="presOf" srcId="{4CE33A0D-C59C-4F6E-81E2-EF29057E4400}" destId="{12ABB873-6E01-492C-8F3B-5A38583648A2}" srcOrd="0" destOrd="0" presId="urn:microsoft.com/office/officeart/2005/8/layout/process4"/>
    <dgm:cxn modelId="{2C59648D-D888-4653-B741-0DBFA8D0A49E}" srcId="{0BCCBFC0-D4FA-4730-902A-1871E07E3411}" destId="{6D5E7F30-5D48-4BE5-8D48-70AA20A21AE0}" srcOrd="1" destOrd="0" parTransId="{68D84C30-C292-41E8-9740-8F5E411B0FFD}" sibTransId="{93BF9915-F58E-4933-B7B6-AB16AC2EF7CD}"/>
    <dgm:cxn modelId="{7440EF91-2D91-42A2-8870-CB169FF09F46}" srcId="{0BCCBFC0-D4FA-4730-902A-1871E07E3411}" destId="{4CE33A0D-C59C-4F6E-81E2-EF29057E4400}" srcOrd="2" destOrd="0" parTransId="{1447E3BF-934F-42C3-8503-4F4337406CA8}" sibTransId="{EB385DA4-0FE1-4691-833B-7D580B497D40}"/>
    <dgm:cxn modelId="{FC5D2999-580B-45E2-92BC-7E87A467C796}" srcId="{0BCCBFC0-D4FA-4730-902A-1871E07E3411}" destId="{F2D98813-53AA-4AE4-B395-56A21F9DAF2E}" srcOrd="0" destOrd="0" parTransId="{B786D2C1-C6E3-474C-83F2-5896E580EE3A}" sibTransId="{6F57C7A3-36A3-4EBB-BCF8-F84CB926265E}"/>
    <dgm:cxn modelId="{E181A99D-1D39-430F-8E3E-7158C1F216E2}" type="presOf" srcId="{F2D98813-53AA-4AE4-B395-56A21F9DAF2E}" destId="{CC4737BC-B638-4DE2-B2DE-C2E24958D32E}" srcOrd="1" destOrd="0" presId="urn:microsoft.com/office/officeart/2005/8/layout/process4"/>
    <dgm:cxn modelId="{2A8D1FA4-2923-4658-94BD-EEFF2A97262C}" type="presOf" srcId="{85C3D887-498E-437F-BB58-04743D6325FF}" destId="{0BBE5CEA-2DB0-4017-90B8-D98A3FAB4651}" srcOrd="0" destOrd="0" presId="urn:microsoft.com/office/officeart/2005/8/layout/process4"/>
    <dgm:cxn modelId="{268881C1-274C-4417-B9FA-821C6040FE99}" srcId="{F2D98813-53AA-4AE4-B395-56A21F9DAF2E}" destId="{85C3D887-498E-437F-BB58-04743D6325FF}" srcOrd="0" destOrd="0" parTransId="{2532272E-8A66-46D0-AA64-ACEF93649956}" sibTransId="{F9614B06-C03C-42D4-952F-BB3D1EEC3344}"/>
    <dgm:cxn modelId="{5F432FF1-E4EF-4FEE-875D-6E856CDEA0F8}" type="presOf" srcId="{F2D98813-53AA-4AE4-B395-56A21F9DAF2E}" destId="{10C1646E-4D39-47D4-AB80-C3648B4D548F}" srcOrd="0" destOrd="0" presId="urn:microsoft.com/office/officeart/2005/8/layout/process4"/>
    <dgm:cxn modelId="{8808ECF8-9565-4135-86E3-E6F1F1EE1CAE}" type="presOf" srcId="{6D5E7F30-5D48-4BE5-8D48-70AA20A21AE0}" destId="{5328C651-F0F6-4D77-A21A-A33B863EA6EC}" srcOrd="0" destOrd="0" presId="urn:microsoft.com/office/officeart/2005/8/layout/process4"/>
    <dgm:cxn modelId="{16537D49-1ABF-418A-9881-2538229D60FA}" type="presParOf" srcId="{86B63154-7DB7-4DF8-A26E-570C572DD23E}" destId="{DFD85140-EC0B-47B5-9E7D-22F2024AB459}" srcOrd="0" destOrd="0" presId="urn:microsoft.com/office/officeart/2005/8/layout/process4"/>
    <dgm:cxn modelId="{12E04E4C-7EE5-45DF-83D9-C246EDB91E36}" type="presParOf" srcId="{DFD85140-EC0B-47B5-9E7D-22F2024AB459}" destId="{12ABB873-6E01-492C-8F3B-5A38583648A2}" srcOrd="0" destOrd="0" presId="urn:microsoft.com/office/officeart/2005/8/layout/process4"/>
    <dgm:cxn modelId="{CDDBB88B-51F9-4E2A-AB15-79A85A6EE08C}" type="presParOf" srcId="{86B63154-7DB7-4DF8-A26E-570C572DD23E}" destId="{9DD4BB29-8E04-46F8-87B9-8060CB9D2EE0}" srcOrd="1" destOrd="0" presId="urn:microsoft.com/office/officeart/2005/8/layout/process4"/>
    <dgm:cxn modelId="{B5963C07-D53D-41AF-99CD-09BBDD591F7E}" type="presParOf" srcId="{86B63154-7DB7-4DF8-A26E-570C572DD23E}" destId="{4EAD26C5-264A-4144-A2B0-D94D24E77E76}" srcOrd="2" destOrd="0" presId="urn:microsoft.com/office/officeart/2005/8/layout/process4"/>
    <dgm:cxn modelId="{A56C3157-BE73-40D0-9398-5CD980BAF912}" type="presParOf" srcId="{4EAD26C5-264A-4144-A2B0-D94D24E77E76}" destId="{5328C651-F0F6-4D77-A21A-A33B863EA6EC}" srcOrd="0" destOrd="0" presId="urn:microsoft.com/office/officeart/2005/8/layout/process4"/>
    <dgm:cxn modelId="{93EF3520-D689-41A3-A55F-1B4FCFC3F555}" type="presParOf" srcId="{86B63154-7DB7-4DF8-A26E-570C572DD23E}" destId="{4F48D028-AFED-45BB-A4F3-062123C78F97}" srcOrd="3" destOrd="0" presId="urn:microsoft.com/office/officeart/2005/8/layout/process4"/>
    <dgm:cxn modelId="{5CF5FF1F-0F4A-49CB-A5A2-D0451B3AF1D5}" type="presParOf" srcId="{86B63154-7DB7-4DF8-A26E-570C572DD23E}" destId="{AAA9CEF2-2062-4A08-8F2D-EB9B824BBACA}" srcOrd="4" destOrd="0" presId="urn:microsoft.com/office/officeart/2005/8/layout/process4"/>
    <dgm:cxn modelId="{F59095A1-8F05-4341-A7F0-23B5A1E41ECE}" type="presParOf" srcId="{AAA9CEF2-2062-4A08-8F2D-EB9B824BBACA}" destId="{10C1646E-4D39-47D4-AB80-C3648B4D548F}" srcOrd="0" destOrd="0" presId="urn:microsoft.com/office/officeart/2005/8/layout/process4"/>
    <dgm:cxn modelId="{6C3AAA6B-2F8A-4286-97D7-7B0CB8C419B6}" type="presParOf" srcId="{AAA9CEF2-2062-4A08-8F2D-EB9B824BBACA}" destId="{CC4737BC-B638-4DE2-B2DE-C2E24958D32E}" srcOrd="1" destOrd="0" presId="urn:microsoft.com/office/officeart/2005/8/layout/process4"/>
    <dgm:cxn modelId="{72EFE261-9A9B-4BB1-9882-0BF5656B261C}" type="presParOf" srcId="{AAA9CEF2-2062-4A08-8F2D-EB9B824BBACA}" destId="{0411C397-2A3A-495F-B3AF-3A8C7424CB33}" srcOrd="2" destOrd="0" presId="urn:microsoft.com/office/officeart/2005/8/layout/process4"/>
    <dgm:cxn modelId="{EB216225-801C-42DB-A335-B1C7D4B04E19}" type="presParOf" srcId="{0411C397-2A3A-495F-B3AF-3A8C7424CB33}" destId="{0BBE5CEA-2DB0-4017-90B8-D98A3FAB465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83F4F-83AA-4276-964E-61B4D0EA007A}">
      <dsp:nvSpPr>
        <dsp:cNvPr id="0" name=""/>
        <dsp:cNvSpPr/>
      </dsp:nvSpPr>
      <dsp:spPr>
        <a:xfrm>
          <a:off x="4064000" y="2459823"/>
          <a:ext cx="2875855" cy="489396"/>
        </a:xfrm>
        <a:custGeom>
          <a:avLst/>
          <a:gdLst/>
          <a:ahLst/>
          <a:cxnLst/>
          <a:rect l="0" t="0" r="0" b="0"/>
          <a:pathLst>
            <a:path>
              <a:moveTo>
                <a:pt x="0" y="0"/>
              </a:moveTo>
              <a:lnTo>
                <a:pt x="0" y="239886"/>
              </a:lnTo>
              <a:lnTo>
                <a:pt x="2875855" y="239886"/>
              </a:lnTo>
              <a:lnTo>
                <a:pt x="2875855" y="489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85056-8881-4673-8839-FFEC0F589A93}">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1FFEB6-E5FE-40D0-9360-D2F16DA5BD5B}">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1C195-E273-4C12-AB78-AD9116F290E7}">
      <dsp:nvSpPr>
        <dsp:cNvPr id="0" name=""/>
        <dsp:cNvSpPr/>
      </dsp:nvSpPr>
      <dsp:spPr>
        <a:xfrm>
          <a:off x="1895113" y="1271678"/>
          <a:ext cx="4337773" cy="11881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kern="1200" dirty="0"/>
            <a:t>Phenotypes of cardiac sarcoidosis</a:t>
          </a:r>
        </a:p>
      </dsp:txBody>
      <dsp:txXfrm>
        <a:off x="1895113" y="1271678"/>
        <a:ext cx="4337773" cy="1188144"/>
      </dsp:txXfrm>
    </dsp:sp>
    <dsp:sp modelId="{DFE037E7-AAF3-44DC-B999-13EAF1C9BCA9}">
      <dsp:nvSpPr>
        <dsp:cNvPr id="0" name=""/>
        <dsp:cNvSpPr/>
      </dsp:nvSpPr>
      <dsp:spPr>
        <a:xfrm>
          <a:off x="545" y="2958843"/>
          <a:ext cx="2376289" cy="11881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CS hidden until autopsy</a:t>
          </a:r>
        </a:p>
      </dsp:txBody>
      <dsp:txXfrm>
        <a:off x="545" y="2958843"/>
        <a:ext cx="2376289" cy="1188144"/>
      </dsp:txXfrm>
    </dsp:sp>
    <dsp:sp modelId="{074ADDC4-6C79-4CA1-8E93-893710EAD254}">
      <dsp:nvSpPr>
        <dsp:cNvPr id="0" name=""/>
        <dsp:cNvSpPr/>
      </dsp:nvSpPr>
      <dsp:spPr>
        <a:xfrm>
          <a:off x="2875855" y="2958843"/>
          <a:ext cx="2376289" cy="11881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CS with dominant extracardiac sarcoidosis</a:t>
          </a:r>
        </a:p>
      </dsp:txBody>
      <dsp:txXfrm>
        <a:off x="2875855" y="2958843"/>
        <a:ext cx="2376289" cy="1188144"/>
      </dsp:txXfrm>
    </dsp:sp>
    <dsp:sp modelId="{C36C217E-661D-439D-8064-1B23D4073556}">
      <dsp:nvSpPr>
        <dsp:cNvPr id="0" name=""/>
        <dsp:cNvSpPr/>
      </dsp:nvSpPr>
      <dsp:spPr>
        <a:xfrm>
          <a:off x="5751710" y="2949219"/>
          <a:ext cx="2376289" cy="11881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Clinically manifest CS</a:t>
          </a:r>
        </a:p>
      </dsp:txBody>
      <dsp:txXfrm>
        <a:off x="5751710" y="294921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BB873-6E01-492C-8F3B-5A38583648A2}">
      <dsp:nvSpPr>
        <dsp:cNvPr id="0" name=""/>
        <dsp:cNvSpPr/>
      </dsp:nvSpPr>
      <dsp:spPr>
        <a:xfrm>
          <a:off x="630524" y="4634032"/>
          <a:ext cx="6505467" cy="7159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N" sz="1700" kern="1200" dirty="0"/>
            <a:t>Assess summed perfusion rest score on 6-month PET</a:t>
          </a:r>
        </a:p>
      </dsp:txBody>
      <dsp:txXfrm>
        <a:off x="630524" y="4634032"/>
        <a:ext cx="6505467" cy="715958"/>
      </dsp:txXfrm>
    </dsp:sp>
    <dsp:sp modelId="{5328C651-F0F6-4D77-A21A-A33B863EA6EC}">
      <dsp:nvSpPr>
        <dsp:cNvPr id="0" name=""/>
        <dsp:cNvSpPr/>
      </dsp:nvSpPr>
      <dsp:spPr>
        <a:xfrm rot="10800000">
          <a:off x="0" y="2990458"/>
          <a:ext cx="7766517" cy="1673010"/>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N" sz="1700" kern="1200" dirty="0"/>
            <a:t>I. Prednisolone 0.5mg/kg/day for 6 months</a:t>
          </a:r>
        </a:p>
        <a:p>
          <a:pPr marL="0" lvl="0" indent="0" algn="ctr" defTabSz="755650">
            <a:lnSpc>
              <a:spcPct val="90000"/>
            </a:lnSpc>
            <a:spcBef>
              <a:spcPct val="0"/>
            </a:spcBef>
            <a:spcAft>
              <a:spcPct val="35000"/>
            </a:spcAft>
            <a:buNone/>
          </a:pPr>
          <a:r>
            <a:rPr lang="en-IN" sz="1700" kern="1200" dirty="0"/>
            <a:t>II. Prednisolone 20mg OD tapered over 3 months along with MTX 15-20mg weekly for 6 months	</a:t>
          </a:r>
        </a:p>
      </dsp:txBody>
      <dsp:txXfrm rot="10800000">
        <a:off x="0" y="2990458"/>
        <a:ext cx="7766517" cy="1087072"/>
      </dsp:txXfrm>
    </dsp:sp>
    <dsp:sp modelId="{CC4737BC-B638-4DE2-B2DE-C2E24958D32E}">
      <dsp:nvSpPr>
        <dsp:cNvPr id="0" name=""/>
        <dsp:cNvSpPr/>
      </dsp:nvSpPr>
      <dsp:spPr>
        <a:xfrm rot="10800000">
          <a:off x="0" y="1655"/>
          <a:ext cx="7766517" cy="3018240"/>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u="sng" kern="1200" dirty="0"/>
            <a:t>Objective</a:t>
          </a:r>
          <a:r>
            <a:rPr lang="en-IN" sz="2000" kern="1200" dirty="0"/>
            <a:t>: Low dose prednisolone with MTX is non-inferior to standard dose prednisolone </a:t>
          </a:r>
        </a:p>
      </dsp:txBody>
      <dsp:txXfrm rot="-10800000">
        <a:off x="0" y="1655"/>
        <a:ext cx="7766517" cy="1059402"/>
      </dsp:txXfrm>
    </dsp:sp>
    <dsp:sp modelId="{0BBE5CEA-2DB0-4017-90B8-D98A3FAB4651}">
      <dsp:nvSpPr>
        <dsp:cNvPr id="0" name=""/>
        <dsp:cNvSpPr/>
      </dsp:nvSpPr>
      <dsp:spPr>
        <a:xfrm>
          <a:off x="0" y="1061057"/>
          <a:ext cx="7766517" cy="90245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IN" sz="1600" kern="1200" dirty="0"/>
            <a:t>All patients with clinically manifest cardiac sarcoidosis with one or more: AV block/VAs/Sinus node abnormalities/LV or RV failure are randomised into 2 groups</a:t>
          </a:r>
        </a:p>
      </dsp:txBody>
      <dsp:txXfrm>
        <a:off x="0" y="1061057"/>
        <a:ext cx="7766517" cy="9024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33B8-A2C8-E1DC-CF90-735C0E0238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3FB28CD-C5D1-1CD4-1687-DDCB2C809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280448-11EA-8619-CE5D-1A7BB19DE52B}"/>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53C46C2E-C2A0-046A-4369-324643227D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986D6A-D9D2-B159-A434-9AE8B2198AA0}"/>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318037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7095-7140-0BEA-A1AD-713FB290F0D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A7A1DE-F65E-0A76-16D7-2E1F2B60B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E64A4A-C661-9D9A-0787-C2214BD187F0}"/>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0675678C-4E0C-46C8-FB7E-32C1DCA840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16645C-7CF9-4218-CE45-2906670D6BE7}"/>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384493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3BC94-094B-7870-DBE5-0ABFCDC8C9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7F1E2-8276-F433-E628-2163BC2CD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D545E1-F441-2FA4-C09B-8B1F1D278C89}"/>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4F562248-B3E1-85E9-7C66-65460E6423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9A93E4-4915-A484-4C5C-39678B9A119D}"/>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42360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3A11-5175-88B6-27AD-FA0CD259BB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32B3325-3E85-4AD1-C974-9599C78EB9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3B0604-8DDC-F708-0B91-849609D160C0}"/>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60B1CD32-6537-44B8-9865-8207CF2572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667B57-CA5E-882D-00CB-1859D37595A7}"/>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254553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CB24-8B81-C13C-C338-453668DA9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3073D54-5444-023C-E9A0-47383CF352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F6F8B-FD75-4CC2-E343-76F7C3504914}"/>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0D810876-29CD-853E-1780-E78EA719C9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F1A512-E944-23D7-F11C-3D92D390CC1F}"/>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7875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2779-6D6C-7E46-330F-468891AEB9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BC6CFB-9A5E-340E-E919-F065530187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D0AE4CD-3BBD-A343-200C-E541243A0D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A8B7FC0-BE82-5EA0-735A-21F349D701CC}"/>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6" name="Footer Placeholder 5">
            <a:extLst>
              <a:ext uri="{FF2B5EF4-FFF2-40B4-BE49-F238E27FC236}">
                <a16:creationId xmlns:a16="http://schemas.microsoft.com/office/drawing/2014/main" id="{6FCB0DB8-CE6F-4FD9-2987-BAEFCB042F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CE1D81-1DCB-4F39-D954-ACE101F7075E}"/>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27267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3D58-0648-8AD6-4B73-7BF6C2287E6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A2E6D99-0CF2-5DE5-0EAA-5A00BC08C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EB672-91E5-CEE4-5C37-66F811F47C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872AD6E-9C56-F9F3-E15B-2E9E3313C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B2C5C-0ECB-738A-57B4-F16892C063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DD832B-451B-E592-41C8-7C2D692F9266}"/>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8" name="Footer Placeholder 7">
            <a:extLst>
              <a:ext uri="{FF2B5EF4-FFF2-40B4-BE49-F238E27FC236}">
                <a16:creationId xmlns:a16="http://schemas.microsoft.com/office/drawing/2014/main" id="{F18EA3CC-BDCF-3F23-992D-9FC4283C484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A47CACB-A011-C2D5-2F3D-717411BD764C}"/>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248689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3D5-F317-87E5-ED56-C90056DD85E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CB476AB-B264-D968-BDB7-A923F3F1EEBA}"/>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4" name="Footer Placeholder 3">
            <a:extLst>
              <a:ext uri="{FF2B5EF4-FFF2-40B4-BE49-F238E27FC236}">
                <a16:creationId xmlns:a16="http://schemas.microsoft.com/office/drawing/2014/main" id="{90823806-D151-3D94-8BDF-C4E2BD782F7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429AF6D-DB46-8616-67FF-45580455A2F8}"/>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16791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E8169-3BBA-4538-C75C-35325E8A73F0}"/>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3" name="Footer Placeholder 2">
            <a:extLst>
              <a:ext uri="{FF2B5EF4-FFF2-40B4-BE49-F238E27FC236}">
                <a16:creationId xmlns:a16="http://schemas.microsoft.com/office/drawing/2014/main" id="{E3EAC839-60CF-2B94-7191-BEB6AB4B90C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F8B3901-09D9-CB5D-CB32-9CBECEB5984C}"/>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312886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13C7-6CBE-0C97-5306-D3F9CFD6F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C7DFA60-8915-C589-B210-3A0042D76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D4DFABA-F4F8-ED8A-F899-D94DEA502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6581D-1005-AD55-09F2-6CA964C18E85}"/>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6" name="Footer Placeholder 5">
            <a:extLst>
              <a:ext uri="{FF2B5EF4-FFF2-40B4-BE49-F238E27FC236}">
                <a16:creationId xmlns:a16="http://schemas.microsoft.com/office/drawing/2014/main" id="{59EF668F-39D5-47C4-0D3B-C16DA3CF73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6A74F6C-7762-2D86-9E86-56C09708957F}"/>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375694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960-5A5E-EF04-8946-697DD4E0F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14BF6DD-CA40-13C9-C9BD-FAB23D12D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19CF0DD-46E6-9D46-366E-551A9989A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5068A-5470-1A2D-28A6-0E911DD5670D}"/>
              </a:ext>
            </a:extLst>
          </p:cNvPr>
          <p:cNvSpPr>
            <a:spLocks noGrp="1"/>
          </p:cNvSpPr>
          <p:nvPr>
            <p:ph type="dt" sz="half" idx="10"/>
          </p:nvPr>
        </p:nvSpPr>
        <p:spPr/>
        <p:txBody>
          <a:bodyPr/>
          <a:lstStyle/>
          <a:p>
            <a:fld id="{3D412097-FB37-447E-B40F-2A1A53301E85}" type="datetimeFigureOut">
              <a:rPr lang="en-IN" smtClean="0"/>
              <a:t>04-03-2024</a:t>
            </a:fld>
            <a:endParaRPr lang="en-IN"/>
          </a:p>
        </p:txBody>
      </p:sp>
      <p:sp>
        <p:nvSpPr>
          <p:cNvPr id="6" name="Footer Placeholder 5">
            <a:extLst>
              <a:ext uri="{FF2B5EF4-FFF2-40B4-BE49-F238E27FC236}">
                <a16:creationId xmlns:a16="http://schemas.microsoft.com/office/drawing/2014/main" id="{879D97D2-D701-BA8B-7C92-5FB1AB5A48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DF4B1B-F923-2260-367D-7754FC57D8E9}"/>
              </a:ext>
            </a:extLst>
          </p:cNvPr>
          <p:cNvSpPr>
            <a:spLocks noGrp="1"/>
          </p:cNvSpPr>
          <p:nvPr>
            <p:ph type="sldNum" sz="quarter" idx="12"/>
          </p:nvPr>
        </p:nvSpPr>
        <p:spPr/>
        <p:txBody>
          <a:bodyPr/>
          <a:lstStyle/>
          <a:p>
            <a:fld id="{5EAADBC3-5EA7-4B05-BF10-A78D307D3398}" type="slidenum">
              <a:rPr lang="en-IN" smtClean="0"/>
              <a:t>‹#›</a:t>
            </a:fld>
            <a:endParaRPr lang="en-IN"/>
          </a:p>
        </p:txBody>
      </p:sp>
    </p:spTree>
    <p:extLst>
      <p:ext uri="{BB962C8B-B14F-4D97-AF65-F5344CB8AC3E}">
        <p14:creationId xmlns:p14="http://schemas.microsoft.com/office/powerpoint/2010/main" val="285906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02E92-BF31-75A1-077D-9D8117BA5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8A6B29-BAF9-74C0-61A3-3BFCC5298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4A5578-9B6B-0EE8-3B93-28EDF9D7B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12097-FB37-447E-B40F-2A1A53301E85}" type="datetimeFigureOut">
              <a:rPr lang="en-IN" smtClean="0"/>
              <a:t>04-03-2024</a:t>
            </a:fld>
            <a:endParaRPr lang="en-IN"/>
          </a:p>
        </p:txBody>
      </p:sp>
      <p:sp>
        <p:nvSpPr>
          <p:cNvPr id="5" name="Footer Placeholder 4">
            <a:extLst>
              <a:ext uri="{FF2B5EF4-FFF2-40B4-BE49-F238E27FC236}">
                <a16:creationId xmlns:a16="http://schemas.microsoft.com/office/drawing/2014/main" id="{A2655205-272E-B02E-E912-9C598BD85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012EB3-9E8B-4D61-2F5B-8915A8C75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ADBC3-5EA7-4B05-BF10-A78D307D3398}" type="slidenum">
              <a:rPr lang="en-IN" smtClean="0"/>
              <a:t>‹#›</a:t>
            </a:fld>
            <a:endParaRPr lang="en-IN"/>
          </a:p>
        </p:txBody>
      </p:sp>
    </p:spTree>
    <p:extLst>
      <p:ext uri="{BB962C8B-B14F-4D97-AF65-F5344CB8AC3E}">
        <p14:creationId xmlns:p14="http://schemas.microsoft.com/office/powerpoint/2010/main" val="165192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951F-D902-25B6-661B-08482CE77C59}"/>
              </a:ext>
            </a:extLst>
          </p:cNvPr>
          <p:cNvSpPr>
            <a:spLocks noGrp="1"/>
          </p:cNvSpPr>
          <p:nvPr>
            <p:ph type="ctrTitle"/>
          </p:nvPr>
        </p:nvSpPr>
        <p:spPr>
          <a:xfrm>
            <a:off x="1524000" y="2158198"/>
            <a:ext cx="9144000" cy="2387600"/>
          </a:xfrm>
        </p:spPr>
        <p:txBody>
          <a:bodyPr/>
          <a:lstStyle/>
          <a:p>
            <a:r>
              <a:rPr lang="en-IN" dirty="0">
                <a:latin typeface="Gabriola" panose="04040605051002020D02" pitchFamily="82" charset="0"/>
              </a:rPr>
              <a:t>CARDIAC INVOLVEMENT IN GRANULOMATOUS DISEASES</a:t>
            </a:r>
          </a:p>
        </p:txBody>
      </p:sp>
      <p:sp>
        <p:nvSpPr>
          <p:cNvPr id="3" name="TextBox 2">
            <a:extLst>
              <a:ext uri="{FF2B5EF4-FFF2-40B4-BE49-F238E27FC236}">
                <a16:creationId xmlns:a16="http://schemas.microsoft.com/office/drawing/2014/main" id="{8FD05AB3-EDD0-7B1B-44AA-52BEE39CA31C}"/>
              </a:ext>
            </a:extLst>
          </p:cNvPr>
          <p:cNvSpPr txBox="1"/>
          <p:nvPr/>
        </p:nvSpPr>
        <p:spPr>
          <a:xfrm>
            <a:off x="7575082" y="5332396"/>
            <a:ext cx="4446872" cy="1200329"/>
          </a:xfrm>
          <a:prstGeom prst="rect">
            <a:avLst/>
          </a:prstGeom>
          <a:noFill/>
        </p:spPr>
        <p:txBody>
          <a:bodyPr wrap="square" rtlCol="0">
            <a:spAutoFit/>
          </a:bodyPr>
          <a:lstStyle/>
          <a:p>
            <a:pPr algn="ctr"/>
            <a:r>
              <a:rPr lang="en-IN" dirty="0"/>
              <a:t>Dr. SAI SHARAN J</a:t>
            </a:r>
          </a:p>
          <a:p>
            <a:pPr algn="ctr"/>
            <a:r>
              <a:rPr lang="en-IN" dirty="0"/>
              <a:t>SENIOR RESIDENT</a:t>
            </a:r>
          </a:p>
          <a:p>
            <a:pPr algn="ctr"/>
            <a:r>
              <a:rPr lang="en-IN" dirty="0"/>
              <a:t>DEPARTMENT OF CARDIOLOGY</a:t>
            </a:r>
          </a:p>
          <a:p>
            <a:pPr algn="ctr"/>
            <a:r>
              <a:rPr lang="en-IN" dirty="0"/>
              <a:t>GMC KOZHIKODE</a:t>
            </a:r>
          </a:p>
        </p:txBody>
      </p:sp>
    </p:spTree>
    <p:extLst>
      <p:ext uri="{BB962C8B-B14F-4D97-AF65-F5344CB8AC3E}">
        <p14:creationId xmlns:p14="http://schemas.microsoft.com/office/powerpoint/2010/main" val="395009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AD90-F07F-BA15-2F1D-E52505ADB3E4}"/>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Clinically manifest CS</a:t>
            </a:r>
            <a:r>
              <a:rPr lang="en-IN" dirty="0"/>
              <a:t>	</a:t>
            </a:r>
          </a:p>
        </p:txBody>
      </p:sp>
      <p:sp>
        <p:nvSpPr>
          <p:cNvPr id="3" name="Content Placeholder 2">
            <a:extLst>
              <a:ext uri="{FF2B5EF4-FFF2-40B4-BE49-F238E27FC236}">
                <a16:creationId xmlns:a16="http://schemas.microsoft.com/office/drawing/2014/main" id="{F776E8C1-12C1-BC20-70C7-72A66459A8F4}"/>
              </a:ext>
            </a:extLst>
          </p:cNvPr>
          <p:cNvSpPr>
            <a:spLocks noGrp="1"/>
          </p:cNvSpPr>
          <p:nvPr>
            <p:ph idx="1"/>
          </p:nvPr>
        </p:nvSpPr>
        <p:spPr/>
        <p:txBody>
          <a:bodyPr/>
          <a:lstStyle/>
          <a:p>
            <a:pPr>
              <a:lnSpc>
                <a:spcPct val="150000"/>
              </a:lnSpc>
            </a:pPr>
            <a:r>
              <a:rPr lang="en-IN" sz="2600" dirty="0"/>
              <a:t>50% of the patients give a history of sarcoidosis, and are found to have multi-organ disease</a:t>
            </a:r>
          </a:p>
          <a:p>
            <a:pPr>
              <a:lnSpc>
                <a:spcPct val="150000"/>
              </a:lnSpc>
            </a:pPr>
            <a:r>
              <a:rPr lang="en-IN" sz="2600" dirty="0"/>
              <a:t>Prevalence of isolated CS varies from 3-43%, the most approximate being 20-25%</a:t>
            </a:r>
          </a:p>
          <a:p>
            <a:pPr>
              <a:lnSpc>
                <a:spcPct val="150000"/>
              </a:lnSpc>
            </a:pPr>
            <a:r>
              <a:rPr lang="en-IN" sz="2600" dirty="0"/>
              <a:t>De novo or clinically isolated CS, implies more serious disease than CS appearing on top of extracardiac disease</a:t>
            </a:r>
          </a:p>
          <a:p>
            <a:pPr marL="0" indent="0">
              <a:buNone/>
            </a:pPr>
            <a:endParaRPr lang="en-IN" dirty="0"/>
          </a:p>
        </p:txBody>
      </p:sp>
    </p:spTree>
    <p:extLst>
      <p:ext uri="{BB962C8B-B14F-4D97-AF65-F5344CB8AC3E}">
        <p14:creationId xmlns:p14="http://schemas.microsoft.com/office/powerpoint/2010/main" val="3320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92A5-E4FF-955A-76C9-02AD895A6D9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Manifestations of CS</a:t>
            </a:r>
          </a:p>
        </p:txBody>
      </p:sp>
      <p:sp>
        <p:nvSpPr>
          <p:cNvPr id="3" name="Content Placeholder 2">
            <a:extLst>
              <a:ext uri="{FF2B5EF4-FFF2-40B4-BE49-F238E27FC236}">
                <a16:creationId xmlns:a16="http://schemas.microsoft.com/office/drawing/2014/main" id="{17B4BB1C-01D9-5FDA-EAEE-3D1A5A306C6B}"/>
              </a:ext>
            </a:extLst>
          </p:cNvPr>
          <p:cNvSpPr>
            <a:spLocks noGrp="1"/>
          </p:cNvSpPr>
          <p:nvPr>
            <p:ph idx="1"/>
          </p:nvPr>
        </p:nvSpPr>
        <p:spPr/>
        <p:txBody>
          <a:bodyPr>
            <a:normAutofit fontScale="85000" lnSpcReduction="20000"/>
          </a:bodyPr>
          <a:lstStyle/>
          <a:p>
            <a:pPr>
              <a:lnSpc>
                <a:spcPct val="150000"/>
              </a:lnSpc>
            </a:pPr>
            <a:r>
              <a:rPr lang="en-IN" dirty="0"/>
              <a:t>High grade AV block</a:t>
            </a:r>
          </a:p>
          <a:p>
            <a:pPr>
              <a:lnSpc>
                <a:spcPct val="150000"/>
              </a:lnSpc>
            </a:pPr>
            <a:r>
              <a:rPr lang="en-IN" dirty="0"/>
              <a:t>VT- re-entry circuits in inflamed and scarred myocardium</a:t>
            </a:r>
          </a:p>
          <a:p>
            <a:pPr>
              <a:lnSpc>
                <a:spcPct val="150000"/>
              </a:lnSpc>
            </a:pPr>
            <a:r>
              <a:rPr lang="en-IN" dirty="0"/>
              <a:t>Heart failure- widespread infiltration of granulomas</a:t>
            </a:r>
          </a:p>
          <a:p>
            <a:pPr>
              <a:lnSpc>
                <a:spcPct val="150000"/>
              </a:lnSpc>
            </a:pPr>
            <a:r>
              <a:rPr lang="en-IN" dirty="0"/>
              <a:t>Mitral regurgitation- LV or mitral annular dilatation </a:t>
            </a:r>
          </a:p>
          <a:p>
            <a:pPr>
              <a:lnSpc>
                <a:spcPct val="150000"/>
              </a:lnSpc>
            </a:pPr>
            <a:r>
              <a:rPr lang="en-IN" dirty="0"/>
              <a:t>Angina like chest pain</a:t>
            </a:r>
          </a:p>
          <a:p>
            <a:pPr>
              <a:lnSpc>
                <a:spcPct val="150000"/>
              </a:lnSpc>
            </a:pPr>
            <a:r>
              <a:rPr lang="en-IN" dirty="0"/>
              <a:t>Effusive and constrictive pericarditis</a:t>
            </a:r>
          </a:p>
          <a:p>
            <a:pPr>
              <a:lnSpc>
                <a:spcPct val="150000"/>
              </a:lnSpc>
            </a:pPr>
            <a:r>
              <a:rPr lang="en-IN" dirty="0"/>
              <a:t>Recurring pericardial effusion</a:t>
            </a:r>
          </a:p>
          <a:p>
            <a:pPr marL="0" indent="0">
              <a:buNone/>
            </a:pPr>
            <a:endParaRPr lang="en-IN" dirty="0"/>
          </a:p>
        </p:txBody>
      </p:sp>
    </p:spTree>
    <p:extLst>
      <p:ext uri="{BB962C8B-B14F-4D97-AF65-F5344CB8AC3E}">
        <p14:creationId xmlns:p14="http://schemas.microsoft.com/office/powerpoint/2010/main" val="211204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E1E2B-A8E5-06C7-92DD-7409D5C77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636" y="644893"/>
            <a:ext cx="8428555" cy="5967663"/>
          </a:xfrm>
          <a:prstGeom prst="rect">
            <a:avLst/>
          </a:prstGeom>
        </p:spPr>
      </p:pic>
    </p:spTree>
    <p:extLst>
      <p:ext uri="{BB962C8B-B14F-4D97-AF65-F5344CB8AC3E}">
        <p14:creationId xmlns:p14="http://schemas.microsoft.com/office/powerpoint/2010/main" val="195215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701E7-B729-020B-C8EF-6F160B923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153" y="1270535"/>
            <a:ext cx="10181694" cy="4687503"/>
          </a:xfrm>
          <a:prstGeom prst="rect">
            <a:avLst/>
          </a:prstGeom>
        </p:spPr>
      </p:pic>
    </p:spTree>
    <p:extLst>
      <p:ext uri="{BB962C8B-B14F-4D97-AF65-F5344CB8AC3E}">
        <p14:creationId xmlns:p14="http://schemas.microsoft.com/office/powerpoint/2010/main" val="140486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FC40-F8BE-CC56-D144-2358DE0B786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Electrocardiography</a:t>
            </a:r>
          </a:p>
        </p:txBody>
      </p:sp>
      <p:sp>
        <p:nvSpPr>
          <p:cNvPr id="3" name="Content Placeholder 2">
            <a:extLst>
              <a:ext uri="{FF2B5EF4-FFF2-40B4-BE49-F238E27FC236}">
                <a16:creationId xmlns:a16="http://schemas.microsoft.com/office/drawing/2014/main" id="{EFF35E8C-A779-790F-38A8-E5691A862C73}"/>
              </a:ext>
            </a:extLst>
          </p:cNvPr>
          <p:cNvSpPr>
            <a:spLocks noGrp="1"/>
          </p:cNvSpPr>
          <p:nvPr>
            <p:ph idx="1"/>
          </p:nvPr>
        </p:nvSpPr>
        <p:spPr/>
        <p:txBody>
          <a:bodyPr>
            <a:noAutofit/>
          </a:bodyPr>
          <a:lstStyle/>
          <a:p>
            <a:pPr>
              <a:lnSpc>
                <a:spcPct val="160000"/>
              </a:lnSpc>
            </a:pPr>
            <a:r>
              <a:rPr lang="en-IN" sz="2400" dirty="0"/>
              <a:t>Usually abnormal in all patients with clinically manifest disease</a:t>
            </a:r>
          </a:p>
          <a:p>
            <a:pPr>
              <a:lnSpc>
                <a:spcPct val="160000"/>
              </a:lnSpc>
            </a:pPr>
            <a:r>
              <a:rPr lang="en-IN" sz="2400" dirty="0"/>
              <a:t>Abnormal in 3-8% of patients with clinically silent CS</a:t>
            </a:r>
          </a:p>
          <a:p>
            <a:pPr>
              <a:lnSpc>
                <a:spcPct val="160000"/>
              </a:lnSpc>
            </a:pPr>
            <a:r>
              <a:rPr lang="en-IN" sz="2400" dirty="0"/>
              <a:t>Various degrees of conduction block- isolated BBB and fascicular block</a:t>
            </a:r>
          </a:p>
          <a:p>
            <a:pPr>
              <a:lnSpc>
                <a:spcPct val="160000"/>
              </a:lnSpc>
            </a:pPr>
            <a:r>
              <a:rPr lang="en-IN" sz="2400" dirty="0"/>
              <a:t>QRS complex fragmentation</a:t>
            </a:r>
          </a:p>
          <a:p>
            <a:pPr>
              <a:lnSpc>
                <a:spcPct val="160000"/>
              </a:lnSpc>
            </a:pPr>
            <a:r>
              <a:rPr lang="en-IN" sz="2400" dirty="0"/>
              <a:t>ST-T wave changes</a:t>
            </a:r>
          </a:p>
          <a:p>
            <a:pPr>
              <a:lnSpc>
                <a:spcPct val="160000"/>
              </a:lnSpc>
            </a:pPr>
            <a:r>
              <a:rPr lang="en-IN" sz="2400" dirty="0"/>
              <a:t>Pathological Q waves- pseudo-infarct pattern</a:t>
            </a:r>
          </a:p>
          <a:p>
            <a:pPr>
              <a:lnSpc>
                <a:spcPct val="160000"/>
              </a:lnSpc>
            </a:pPr>
            <a:r>
              <a:rPr lang="en-IN" sz="2400" dirty="0"/>
              <a:t>Rarely, epsilon waves</a:t>
            </a:r>
          </a:p>
        </p:txBody>
      </p:sp>
    </p:spTree>
    <p:extLst>
      <p:ext uri="{BB962C8B-B14F-4D97-AF65-F5344CB8AC3E}">
        <p14:creationId xmlns:p14="http://schemas.microsoft.com/office/powerpoint/2010/main" val="296407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02FC87-31C7-4E37-27C5-C4959A6401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9159" y="2553802"/>
            <a:ext cx="7481734" cy="4304198"/>
          </a:xfrm>
        </p:spPr>
      </p:pic>
      <p:pic>
        <p:nvPicPr>
          <p:cNvPr id="7" name="Picture 6">
            <a:extLst>
              <a:ext uri="{FF2B5EF4-FFF2-40B4-BE49-F238E27FC236}">
                <a16:creationId xmlns:a16="http://schemas.microsoft.com/office/drawing/2014/main" id="{BB3A6EBD-821A-BDD1-426B-DCD00A702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688" y="466605"/>
            <a:ext cx="8150623" cy="1872333"/>
          </a:xfrm>
          <a:prstGeom prst="rect">
            <a:avLst/>
          </a:prstGeom>
        </p:spPr>
      </p:pic>
    </p:spTree>
    <p:extLst>
      <p:ext uri="{BB962C8B-B14F-4D97-AF65-F5344CB8AC3E}">
        <p14:creationId xmlns:p14="http://schemas.microsoft.com/office/powerpoint/2010/main" val="133681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46783-0E3A-22B4-87C1-A1E9EBDE8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137" y="-5979"/>
            <a:ext cx="8984375" cy="6131293"/>
          </a:xfrm>
          <a:prstGeom prst="rect">
            <a:avLst/>
          </a:prstGeom>
        </p:spPr>
      </p:pic>
      <p:sp>
        <p:nvSpPr>
          <p:cNvPr id="4" name="TextBox 3">
            <a:extLst>
              <a:ext uri="{FF2B5EF4-FFF2-40B4-BE49-F238E27FC236}">
                <a16:creationId xmlns:a16="http://schemas.microsoft.com/office/drawing/2014/main" id="{56A2852B-290D-6601-0CF0-027395A9DABD}"/>
              </a:ext>
            </a:extLst>
          </p:cNvPr>
          <p:cNvSpPr txBox="1"/>
          <p:nvPr/>
        </p:nvSpPr>
        <p:spPr>
          <a:xfrm>
            <a:off x="8236017" y="6109710"/>
            <a:ext cx="3955983" cy="707886"/>
          </a:xfrm>
          <a:prstGeom prst="rect">
            <a:avLst/>
          </a:prstGeom>
          <a:noFill/>
        </p:spPr>
        <p:txBody>
          <a:bodyPr wrap="square" rtlCol="0">
            <a:spAutoFit/>
          </a:bodyPr>
          <a:lstStyle/>
          <a:p>
            <a:r>
              <a:rPr lang="en-IN" sz="1000" b="0" i="0" dirty="0">
                <a:solidFill>
                  <a:srgbClr val="222222"/>
                </a:solidFill>
                <a:effectLst/>
                <a:latin typeface="Arial" panose="020B0604020202020204" pitchFamily="34" charset="0"/>
              </a:rPr>
              <a:t>Panda S, Kaur D, </a:t>
            </a:r>
            <a:r>
              <a:rPr lang="en-IN" sz="1000" b="0" i="0" dirty="0" err="1">
                <a:solidFill>
                  <a:srgbClr val="222222"/>
                </a:solidFill>
                <a:effectLst/>
                <a:latin typeface="Arial" panose="020B0604020202020204" pitchFamily="34" charset="0"/>
              </a:rPr>
              <a:t>Lalukota</a:t>
            </a:r>
            <a:r>
              <a:rPr lang="en-IN" sz="1000" b="0" i="0" dirty="0">
                <a:solidFill>
                  <a:srgbClr val="222222"/>
                </a:solidFill>
                <a:effectLst/>
                <a:latin typeface="Arial" panose="020B0604020202020204" pitchFamily="34" charset="0"/>
              </a:rPr>
              <a:t> K, Sundar G, </a:t>
            </a:r>
            <a:r>
              <a:rPr lang="en-IN" sz="1000" b="0" i="0" dirty="0" err="1">
                <a:solidFill>
                  <a:srgbClr val="222222"/>
                </a:solidFill>
                <a:effectLst/>
                <a:latin typeface="Arial" panose="020B0604020202020204" pitchFamily="34" charset="0"/>
              </a:rPr>
              <a:t>Pavri</a:t>
            </a:r>
            <a:r>
              <a:rPr lang="en-IN" sz="1000" b="0" i="0" dirty="0">
                <a:solidFill>
                  <a:srgbClr val="222222"/>
                </a:solidFill>
                <a:effectLst/>
                <a:latin typeface="Arial" panose="020B0604020202020204" pitchFamily="34" charset="0"/>
              </a:rPr>
              <a:t> BB, Narasimhan C. Pleomorphism during ventricular tachycardia: a distinguishing feature between cardiac sarcoidosis and idiopathic VT. Pacing and Clinical Electrophysiology. 2015 Jun;38(6):694-9.</a:t>
            </a:r>
            <a:endParaRPr lang="en-IN" sz="1000" dirty="0"/>
          </a:p>
        </p:txBody>
      </p:sp>
    </p:spTree>
    <p:extLst>
      <p:ext uri="{BB962C8B-B14F-4D97-AF65-F5344CB8AC3E}">
        <p14:creationId xmlns:p14="http://schemas.microsoft.com/office/powerpoint/2010/main" val="278876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F2600-5AC8-3569-6AD7-10ACD9C0E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882" y="510139"/>
            <a:ext cx="8935092" cy="2718655"/>
          </a:xfrm>
          <a:prstGeom prst="rect">
            <a:avLst/>
          </a:prstGeom>
        </p:spPr>
      </p:pic>
      <p:pic>
        <p:nvPicPr>
          <p:cNvPr id="5" name="Picture 4">
            <a:extLst>
              <a:ext uri="{FF2B5EF4-FFF2-40B4-BE49-F238E27FC236}">
                <a16:creationId xmlns:a16="http://schemas.microsoft.com/office/drawing/2014/main" id="{6208F820-4CE9-CDE7-854F-D9184B5A4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590" y="3629207"/>
            <a:ext cx="6270508" cy="2243920"/>
          </a:xfrm>
          <a:prstGeom prst="rect">
            <a:avLst/>
          </a:prstGeom>
        </p:spPr>
      </p:pic>
      <p:sp>
        <p:nvSpPr>
          <p:cNvPr id="6" name="TextBox 5">
            <a:extLst>
              <a:ext uri="{FF2B5EF4-FFF2-40B4-BE49-F238E27FC236}">
                <a16:creationId xmlns:a16="http://schemas.microsoft.com/office/drawing/2014/main" id="{47CDAE92-E232-0CDD-AEE2-FB5FCD624D26}"/>
              </a:ext>
            </a:extLst>
          </p:cNvPr>
          <p:cNvSpPr txBox="1"/>
          <p:nvPr/>
        </p:nvSpPr>
        <p:spPr>
          <a:xfrm>
            <a:off x="413886" y="3629207"/>
            <a:ext cx="5034013" cy="2585323"/>
          </a:xfrm>
          <a:prstGeom prst="rect">
            <a:avLst/>
          </a:prstGeom>
          <a:noFill/>
        </p:spPr>
        <p:txBody>
          <a:bodyPr wrap="square" rtlCol="0">
            <a:spAutoFit/>
          </a:bodyPr>
          <a:lstStyle/>
          <a:p>
            <a:pPr marL="285750" indent="-285750">
              <a:buFont typeface="Arial" panose="020B0604020202020204" pitchFamily="34" charset="0"/>
              <a:buChar char="•"/>
            </a:pPr>
            <a:r>
              <a:rPr lang="en-IN" dirty="0"/>
              <a:t>QRS &lt;120ms, </a:t>
            </a:r>
            <a:r>
              <a:rPr lang="en-IN" dirty="0" err="1"/>
              <a:t>fQRS</a:t>
            </a:r>
            <a:r>
              <a:rPr lang="en-IN" dirty="0"/>
              <a:t> defined as presence of an additional R wave, notching in the nadir of S wave or presence of &gt;1 R in at least 2 contiguous leads </a:t>
            </a:r>
          </a:p>
          <a:p>
            <a:pPr marL="285750" indent="-285750">
              <a:buFont typeface="Arial" panose="020B0604020202020204" pitchFamily="34" charset="0"/>
              <a:buChar char="•"/>
            </a:pPr>
            <a:r>
              <a:rPr lang="en-IN" dirty="0"/>
              <a:t>QRS &gt;120ms in presence of BBB, &gt;2 R or &gt;2 notches in the nadir of R wave or S wave in two contiguous leads</a:t>
            </a:r>
          </a:p>
          <a:p>
            <a:pPr marL="285750" indent="-285750">
              <a:buFont typeface="Arial" panose="020B0604020202020204" pitchFamily="34" charset="0"/>
              <a:buChar char="•"/>
            </a:pPr>
            <a:r>
              <a:rPr lang="en-IN" dirty="0"/>
              <a:t>81% of the GVT and 50% in control group</a:t>
            </a:r>
          </a:p>
          <a:p>
            <a:pPr marL="285750" indent="-285750">
              <a:buFont typeface="Arial" panose="020B0604020202020204" pitchFamily="34" charset="0"/>
              <a:buChar char="•"/>
            </a:pPr>
            <a:r>
              <a:rPr lang="en-IN" dirty="0"/>
              <a:t>Corresponds to affected segment on imaging</a:t>
            </a:r>
          </a:p>
        </p:txBody>
      </p:sp>
    </p:spTree>
    <p:extLst>
      <p:ext uri="{BB962C8B-B14F-4D97-AF65-F5344CB8AC3E}">
        <p14:creationId xmlns:p14="http://schemas.microsoft.com/office/powerpoint/2010/main" val="162820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5564-1831-4EDE-8EBA-0D5477B48B12}"/>
              </a:ext>
            </a:extLst>
          </p:cNvPr>
          <p:cNvSpPr>
            <a:spLocks noGrp="1"/>
          </p:cNvSpPr>
          <p:nvPr>
            <p:ph type="title"/>
          </p:nvPr>
        </p:nvSpPr>
        <p:spPr>
          <a:xfrm>
            <a:off x="500514" y="125129"/>
            <a:ext cx="10515600" cy="1325563"/>
          </a:xfrm>
        </p:spPr>
        <p:txBody>
          <a:bodyPr/>
          <a:lstStyle/>
          <a:p>
            <a:r>
              <a:rPr lang="en-IN" b="1" dirty="0">
                <a:solidFill>
                  <a:schemeClr val="accent1">
                    <a:lumMod val="75000"/>
                  </a:schemeClr>
                </a:solidFill>
                <a:latin typeface="Gabriola" panose="04040605051002020D02" pitchFamily="82" charset="0"/>
              </a:rPr>
              <a:t>Echocardiography</a:t>
            </a:r>
          </a:p>
        </p:txBody>
      </p:sp>
      <p:sp>
        <p:nvSpPr>
          <p:cNvPr id="3" name="Content Placeholder 2">
            <a:extLst>
              <a:ext uri="{FF2B5EF4-FFF2-40B4-BE49-F238E27FC236}">
                <a16:creationId xmlns:a16="http://schemas.microsoft.com/office/drawing/2014/main" id="{F8EB2E4F-244E-96DA-D353-5F9CE312B13B}"/>
              </a:ext>
            </a:extLst>
          </p:cNvPr>
          <p:cNvSpPr>
            <a:spLocks noGrp="1"/>
          </p:cNvSpPr>
          <p:nvPr>
            <p:ph idx="1"/>
          </p:nvPr>
        </p:nvSpPr>
        <p:spPr>
          <a:xfrm>
            <a:off x="838200" y="1253331"/>
            <a:ext cx="10515600" cy="4351338"/>
          </a:xfrm>
        </p:spPr>
        <p:txBody>
          <a:bodyPr>
            <a:noAutofit/>
          </a:bodyPr>
          <a:lstStyle/>
          <a:p>
            <a:pPr>
              <a:lnSpc>
                <a:spcPct val="160000"/>
              </a:lnSpc>
            </a:pPr>
            <a:r>
              <a:rPr lang="en-IN" sz="2400" dirty="0"/>
              <a:t>LV dysfunction (EF &lt;50%)</a:t>
            </a:r>
          </a:p>
          <a:p>
            <a:pPr>
              <a:lnSpc>
                <a:spcPct val="160000"/>
              </a:lnSpc>
            </a:pPr>
            <a:r>
              <a:rPr lang="en-IN" sz="2400" dirty="0"/>
              <a:t>LV wall thickening or thinning</a:t>
            </a:r>
          </a:p>
          <a:p>
            <a:pPr>
              <a:lnSpc>
                <a:spcPct val="160000"/>
              </a:lnSpc>
            </a:pPr>
            <a:r>
              <a:rPr lang="en-IN" sz="2400" dirty="0"/>
              <a:t>Local akinesia or dyskinesia- Basal septum thinning</a:t>
            </a:r>
          </a:p>
          <a:p>
            <a:pPr>
              <a:lnSpc>
                <a:spcPct val="160000"/>
              </a:lnSpc>
            </a:pPr>
            <a:r>
              <a:rPr lang="en-IN" sz="2400" dirty="0"/>
              <a:t>Regional wall motion abnormalities- non-coronary distribution</a:t>
            </a:r>
          </a:p>
          <a:p>
            <a:pPr>
              <a:lnSpc>
                <a:spcPct val="160000"/>
              </a:lnSpc>
            </a:pPr>
            <a:r>
              <a:rPr lang="en-IN" sz="2400" dirty="0"/>
              <a:t>LV aneurysm</a:t>
            </a:r>
          </a:p>
          <a:p>
            <a:pPr>
              <a:lnSpc>
                <a:spcPct val="160000"/>
              </a:lnSpc>
            </a:pPr>
            <a:r>
              <a:rPr lang="en-IN" sz="2400" dirty="0"/>
              <a:t>Reduced global LV longitudinal strain-94% sensitive (cutoff of -17%)</a:t>
            </a:r>
          </a:p>
          <a:p>
            <a:pPr>
              <a:lnSpc>
                <a:spcPct val="160000"/>
              </a:lnSpc>
            </a:pPr>
            <a:r>
              <a:rPr lang="en-IN" sz="2400" dirty="0"/>
              <a:t>Pericardial effusion</a:t>
            </a:r>
          </a:p>
        </p:txBody>
      </p:sp>
    </p:spTree>
    <p:extLst>
      <p:ext uri="{BB962C8B-B14F-4D97-AF65-F5344CB8AC3E}">
        <p14:creationId xmlns:p14="http://schemas.microsoft.com/office/powerpoint/2010/main" val="290429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B8585-F1C9-2592-A571-656993427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455" y="303554"/>
            <a:ext cx="7021090" cy="5923631"/>
          </a:xfrm>
          <a:prstGeom prst="rect">
            <a:avLst/>
          </a:prstGeom>
        </p:spPr>
      </p:pic>
      <p:sp>
        <p:nvSpPr>
          <p:cNvPr id="2" name="TextBox 1">
            <a:extLst>
              <a:ext uri="{FF2B5EF4-FFF2-40B4-BE49-F238E27FC236}">
                <a16:creationId xmlns:a16="http://schemas.microsoft.com/office/drawing/2014/main" id="{C54AE0E9-6789-0CCA-3016-6FF7F07835ED}"/>
              </a:ext>
            </a:extLst>
          </p:cNvPr>
          <p:cNvSpPr txBox="1"/>
          <p:nvPr/>
        </p:nvSpPr>
        <p:spPr>
          <a:xfrm>
            <a:off x="1668379" y="6231280"/>
            <a:ext cx="8855242" cy="646331"/>
          </a:xfrm>
          <a:prstGeom prst="rect">
            <a:avLst/>
          </a:prstGeom>
          <a:noFill/>
        </p:spPr>
        <p:txBody>
          <a:bodyPr wrap="square" rtlCol="0">
            <a:spAutoFit/>
          </a:bodyPr>
          <a:lstStyle/>
          <a:p>
            <a:pPr algn="ctr"/>
            <a:r>
              <a:rPr lang="en-IN" dirty="0"/>
              <a:t>2D echocardiography: Shows thinning and akinetic basal septum with aneurysmal dilatation of inferolateral wall</a:t>
            </a:r>
          </a:p>
        </p:txBody>
      </p:sp>
    </p:spTree>
    <p:extLst>
      <p:ext uri="{BB962C8B-B14F-4D97-AF65-F5344CB8AC3E}">
        <p14:creationId xmlns:p14="http://schemas.microsoft.com/office/powerpoint/2010/main" val="85230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0BFA-BCAC-276F-7B5F-F090C384C495}"/>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References</a:t>
            </a:r>
          </a:p>
        </p:txBody>
      </p:sp>
      <p:sp>
        <p:nvSpPr>
          <p:cNvPr id="3" name="Content Placeholder 2">
            <a:extLst>
              <a:ext uri="{FF2B5EF4-FFF2-40B4-BE49-F238E27FC236}">
                <a16:creationId xmlns:a16="http://schemas.microsoft.com/office/drawing/2014/main" id="{CAB700F5-B286-3D32-A3E2-1BC78A916B83}"/>
              </a:ext>
            </a:extLst>
          </p:cNvPr>
          <p:cNvSpPr>
            <a:spLocks noGrp="1"/>
          </p:cNvSpPr>
          <p:nvPr>
            <p:ph idx="1"/>
          </p:nvPr>
        </p:nvSpPr>
        <p:spPr>
          <a:xfrm>
            <a:off x="838200" y="1825624"/>
            <a:ext cx="10515600" cy="4883183"/>
          </a:xfrm>
        </p:spPr>
        <p:txBody>
          <a:bodyPr>
            <a:normAutofit fontScale="55000" lnSpcReduction="20000"/>
          </a:bodyPr>
          <a:lstStyle/>
          <a:p>
            <a:r>
              <a:rPr lang="en-IN" sz="3300" dirty="0"/>
              <a:t>Braunwald’s Heart Disease: A Textbook for Cardiovascular medicine</a:t>
            </a:r>
          </a:p>
          <a:p>
            <a:r>
              <a:rPr lang="en-IN" sz="3300" dirty="0"/>
              <a:t>Hurst’s: The Heart</a:t>
            </a:r>
          </a:p>
          <a:p>
            <a:r>
              <a:rPr lang="en-IN" sz="3300" b="0" i="0" dirty="0">
                <a:solidFill>
                  <a:srgbClr val="222222"/>
                </a:solidFill>
                <a:effectLst/>
              </a:rPr>
              <a:t>Lehtonen J, </a:t>
            </a:r>
            <a:r>
              <a:rPr lang="en-IN" sz="3300" b="0" i="0" dirty="0" err="1">
                <a:solidFill>
                  <a:srgbClr val="222222"/>
                </a:solidFill>
                <a:effectLst/>
              </a:rPr>
              <a:t>Uusitalo</a:t>
            </a:r>
            <a:r>
              <a:rPr lang="en-IN" sz="3300" b="0" i="0" dirty="0">
                <a:solidFill>
                  <a:srgbClr val="222222"/>
                </a:solidFill>
                <a:effectLst/>
              </a:rPr>
              <a:t> V, </a:t>
            </a:r>
            <a:r>
              <a:rPr lang="en-IN" sz="3300" b="0" i="0" dirty="0" err="1">
                <a:solidFill>
                  <a:srgbClr val="222222"/>
                </a:solidFill>
                <a:effectLst/>
              </a:rPr>
              <a:t>Pöyhönen</a:t>
            </a:r>
            <a:r>
              <a:rPr lang="en-IN" sz="3300" b="0" i="0" dirty="0">
                <a:solidFill>
                  <a:srgbClr val="222222"/>
                </a:solidFill>
                <a:effectLst/>
              </a:rPr>
              <a:t> P, </a:t>
            </a:r>
            <a:r>
              <a:rPr lang="en-IN" sz="3300" b="0" i="0" dirty="0" err="1">
                <a:solidFill>
                  <a:srgbClr val="222222"/>
                </a:solidFill>
                <a:effectLst/>
              </a:rPr>
              <a:t>Mäyränpää</a:t>
            </a:r>
            <a:r>
              <a:rPr lang="en-IN" sz="3300" b="0" i="0" dirty="0">
                <a:solidFill>
                  <a:srgbClr val="222222"/>
                </a:solidFill>
                <a:effectLst/>
              </a:rPr>
              <a:t> MI, </a:t>
            </a:r>
            <a:r>
              <a:rPr lang="en-IN" sz="3300" b="0" i="0" dirty="0" err="1">
                <a:solidFill>
                  <a:srgbClr val="222222"/>
                </a:solidFill>
                <a:effectLst/>
              </a:rPr>
              <a:t>Kupari</a:t>
            </a:r>
            <a:r>
              <a:rPr lang="en-IN" sz="3300" b="0" i="0" dirty="0">
                <a:solidFill>
                  <a:srgbClr val="222222"/>
                </a:solidFill>
                <a:effectLst/>
              </a:rPr>
              <a:t> M. Cardiac sarcoidosis: phenotypes, diagnosis, treatment, and prognosis. European Heart Journal. 2023 May 1;44(17):1495-510</a:t>
            </a:r>
          </a:p>
          <a:p>
            <a:r>
              <a:rPr lang="en-US" sz="3300" b="0" i="0" dirty="0">
                <a:solidFill>
                  <a:srgbClr val="222222"/>
                </a:solidFill>
                <a:effectLst/>
              </a:rPr>
              <a:t>Kumar S, Narasimhan C. Diagnosis and management of Granulomatous Myocarditis. Indian Pacing and Electrophysiology Journal. 2022 Jul;22(4):179.</a:t>
            </a:r>
            <a:endParaRPr lang="en-IN" sz="3300" dirty="0">
              <a:solidFill>
                <a:srgbClr val="222222"/>
              </a:solidFill>
            </a:endParaRPr>
          </a:p>
          <a:p>
            <a:r>
              <a:rPr lang="en-IN" sz="3300" b="0" i="0" dirty="0">
                <a:solidFill>
                  <a:srgbClr val="222222"/>
                </a:solidFill>
                <a:effectLst/>
              </a:rPr>
              <a:t>Narasimhan C, Subramanian M. Management of Ventricular Arrhythmias in Immune-Mediated Myocarditis. Clinical Electrophysiology. 2020 Oct 1;6(10):1235-7.</a:t>
            </a:r>
          </a:p>
          <a:p>
            <a:r>
              <a:rPr lang="en-IN" sz="3300" b="0" i="0" dirty="0" err="1">
                <a:solidFill>
                  <a:srgbClr val="222222"/>
                </a:solidFill>
                <a:effectLst/>
              </a:rPr>
              <a:t>Roukoz</a:t>
            </a:r>
            <a:r>
              <a:rPr lang="en-IN" sz="3300" b="0" i="0" dirty="0">
                <a:solidFill>
                  <a:srgbClr val="222222"/>
                </a:solidFill>
                <a:effectLst/>
              </a:rPr>
              <a:t> H, Shah M, </a:t>
            </a:r>
            <a:r>
              <a:rPr lang="en-IN" sz="3300" b="0" i="0" dirty="0" err="1">
                <a:solidFill>
                  <a:srgbClr val="222222"/>
                </a:solidFill>
                <a:effectLst/>
              </a:rPr>
              <a:t>Masilamani</a:t>
            </a:r>
            <a:r>
              <a:rPr lang="en-IN" sz="3300" b="0" i="0" dirty="0">
                <a:solidFill>
                  <a:srgbClr val="222222"/>
                </a:solidFill>
                <a:effectLst/>
              </a:rPr>
              <a:t> LJ, </a:t>
            </a:r>
            <a:r>
              <a:rPr lang="en-IN" sz="3300" b="0" i="0" dirty="0" err="1">
                <a:solidFill>
                  <a:srgbClr val="222222"/>
                </a:solidFill>
                <a:effectLst/>
              </a:rPr>
              <a:t>Thachil</a:t>
            </a:r>
            <a:r>
              <a:rPr lang="en-IN" sz="3300" b="0" i="0" dirty="0">
                <a:solidFill>
                  <a:srgbClr val="222222"/>
                </a:solidFill>
                <a:effectLst/>
              </a:rPr>
              <a:t> A, Jayakumar PK, </a:t>
            </a:r>
            <a:r>
              <a:rPr lang="en-IN" sz="3300" b="0" i="0" dirty="0" err="1">
                <a:solidFill>
                  <a:srgbClr val="222222"/>
                </a:solidFill>
                <a:effectLst/>
              </a:rPr>
              <a:t>Benditt</a:t>
            </a:r>
            <a:r>
              <a:rPr lang="en-IN" sz="3300" b="0" i="0" dirty="0">
                <a:solidFill>
                  <a:srgbClr val="222222"/>
                </a:solidFill>
                <a:effectLst/>
              </a:rPr>
              <a:t> DG, Narasimhan C. </a:t>
            </a:r>
            <a:r>
              <a:rPr lang="en-IN" sz="3300" b="0" i="0" dirty="0" err="1">
                <a:solidFill>
                  <a:srgbClr val="222222"/>
                </a:solidFill>
                <a:effectLst/>
              </a:rPr>
              <a:t>fQRS</a:t>
            </a:r>
            <a:r>
              <a:rPr lang="en-IN" sz="3300" b="0" i="0" dirty="0">
                <a:solidFill>
                  <a:srgbClr val="222222"/>
                </a:solidFill>
                <a:effectLst/>
              </a:rPr>
              <a:t> as a marker of granulomatous disease in patients presenting with ventricular tachycardia and normal left ventricular ejection fraction. </a:t>
            </a:r>
            <a:r>
              <a:rPr lang="en-IN" sz="3300" b="0" i="0" dirty="0" err="1">
                <a:solidFill>
                  <a:srgbClr val="222222"/>
                </a:solidFill>
                <a:effectLst/>
              </a:rPr>
              <a:t>indian</a:t>
            </a:r>
            <a:r>
              <a:rPr lang="en-IN" sz="3300" b="0" i="0" dirty="0">
                <a:solidFill>
                  <a:srgbClr val="222222"/>
                </a:solidFill>
                <a:effectLst/>
              </a:rPr>
              <a:t> heart journal. 2015 May 1;67(3):222-6.</a:t>
            </a:r>
          </a:p>
          <a:p>
            <a:r>
              <a:rPr lang="en-IN" sz="3300" b="0" i="0" dirty="0">
                <a:solidFill>
                  <a:srgbClr val="222222"/>
                </a:solidFill>
                <a:effectLst/>
              </a:rPr>
              <a:t>Willy K, </a:t>
            </a:r>
            <a:r>
              <a:rPr lang="en-IN" sz="3300" b="0" i="0" dirty="0" err="1">
                <a:solidFill>
                  <a:srgbClr val="222222"/>
                </a:solidFill>
                <a:effectLst/>
              </a:rPr>
              <a:t>Dechering</a:t>
            </a:r>
            <a:r>
              <a:rPr lang="en-IN" sz="3300" b="0" i="0" dirty="0">
                <a:solidFill>
                  <a:srgbClr val="222222"/>
                </a:solidFill>
                <a:effectLst/>
              </a:rPr>
              <a:t> DG, Reinke F, </a:t>
            </a:r>
            <a:r>
              <a:rPr lang="en-IN" sz="3300" b="0" i="0" dirty="0" err="1">
                <a:solidFill>
                  <a:srgbClr val="222222"/>
                </a:solidFill>
                <a:effectLst/>
              </a:rPr>
              <a:t>Bögeholz</a:t>
            </a:r>
            <a:r>
              <a:rPr lang="en-IN" sz="3300" b="0" i="0" dirty="0">
                <a:solidFill>
                  <a:srgbClr val="222222"/>
                </a:solidFill>
                <a:effectLst/>
              </a:rPr>
              <a:t> N, </a:t>
            </a:r>
            <a:r>
              <a:rPr lang="en-IN" sz="3300" b="0" i="0" dirty="0" err="1">
                <a:solidFill>
                  <a:srgbClr val="222222"/>
                </a:solidFill>
                <a:effectLst/>
              </a:rPr>
              <a:t>Frommeyer</a:t>
            </a:r>
            <a:r>
              <a:rPr lang="en-IN" sz="3300" b="0" i="0" dirty="0">
                <a:solidFill>
                  <a:srgbClr val="222222"/>
                </a:solidFill>
                <a:effectLst/>
              </a:rPr>
              <a:t> G, </a:t>
            </a:r>
            <a:r>
              <a:rPr lang="en-IN" sz="3300" b="0" i="0" dirty="0" err="1">
                <a:solidFill>
                  <a:srgbClr val="222222"/>
                </a:solidFill>
                <a:effectLst/>
              </a:rPr>
              <a:t>Eckardt</a:t>
            </a:r>
            <a:r>
              <a:rPr lang="en-IN" sz="3300" b="0" i="0" dirty="0">
                <a:solidFill>
                  <a:srgbClr val="222222"/>
                </a:solidFill>
                <a:effectLst/>
              </a:rPr>
              <a:t> L. The ECG in sarcoidosis–a marker of cardiac involvement? Current evidence and clinical implications. Journal of Cardiology. 2021 Feb 1;77(2):154-9.</a:t>
            </a:r>
          </a:p>
          <a:p>
            <a:r>
              <a:rPr lang="en-US" sz="3300" b="0" i="0" dirty="0" err="1">
                <a:solidFill>
                  <a:srgbClr val="222222"/>
                </a:solidFill>
                <a:effectLst/>
              </a:rPr>
              <a:t>Schatka</a:t>
            </a:r>
            <a:r>
              <a:rPr lang="en-US" sz="3300" b="0" i="0" dirty="0">
                <a:solidFill>
                  <a:srgbClr val="222222"/>
                </a:solidFill>
                <a:effectLst/>
              </a:rPr>
              <a:t> I, </a:t>
            </a:r>
            <a:r>
              <a:rPr lang="en-US" sz="3300" b="0" i="0" dirty="0" err="1">
                <a:solidFill>
                  <a:srgbClr val="222222"/>
                </a:solidFill>
                <a:effectLst/>
              </a:rPr>
              <a:t>Bengel</a:t>
            </a:r>
            <a:r>
              <a:rPr lang="en-US" sz="3300" b="0" i="0" dirty="0">
                <a:solidFill>
                  <a:srgbClr val="222222"/>
                </a:solidFill>
                <a:effectLst/>
              </a:rPr>
              <a:t> FM. Advanced imaging of cardiac sarcoidosis. Journal of Nuclear Medicine. 2014 Jan 1;55(1):99-106.</a:t>
            </a:r>
          </a:p>
          <a:p>
            <a:r>
              <a:rPr lang="en-IN" sz="3300" b="0" i="0" dirty="0" err="1">
                <a:solidFill>
                  <a:srgbClr val="222222"/>
                </a:solidFill>
                <a:effectLst/>
              </a:rPr>
              <a:t>Thachil</a:t>
            </a:r>
            <a:r>
              <a:rPr lang="en-IN" sz="3300" b="0" i="0" dirty="0">
                <a:solidFill>
                  <a:srgbClr val="222222"/>
                </a:solidFill>
                <a:effectLst/>
              </a:rPr>
              <a:t> A, Christopher J, Sastry BK, Reddy KN, </a:t>
            </a:r>
            <a:r>
              <a:rPr lang="en-IN" sz="3300" b="0" i="0" dirty="0" err="1">
                <a:solidFill>
                  <a:srgbClr val="222222"/>
                </a:solidFill>
                <a:effectLst/>
              </a:rPr>
              <a:t>Tourani</a:t>
            </a:r>
            <a:r>
              <a:rPr lang="en-IN" sz="3300" b="0" i="0" dirty="0">
                <a:solidFill>
                  <a:srgbClr val="222222"/>
                </a:solidFill>
                <a:effectLst/>
              </a:rPr>
              <a:t> VK, Hassan A, Raju BS, Narasimhan C. Monomorphic ventricular tachycardia and mediastinal adenopathy due to granulomatous infiltration in patients with preserved ventricular function. Journal of the American College of Cardiology. 2011 Jun 28;58(1):48-55.</a:t>
            </a:r>
          </a:p>
          <a:p>
            <a:endParaRPr lang="en-IN" dirty="0"/>
          </a:p>
        </p:txBody>
      </p:sp>
    </p:spTree>
    <p:extLst>
      <p:ext uri="{BB962C8B-B14F-4D97-AF65-F5344CB8AC3E}">
        <p14:creationId xmlns:p14="http://schemas.microsoft.com/office/powerpoint/2010/main" val="123009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C9D46-202A-E844-BD6E-1EFA08133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785" y="470688"/>
            <a:ext cx="6564430" cy="5916624"/>
          </a:xfrm>
          <a:prstGeom prst="rect">
            <a:avLst/>
          </a:prstGeom>
        </p:spPr>
      </p:pic>
    </p:spTree>
    <p:extLst>
      <p:ext uri="{BB962C8B-B14F-4D97-AF65-F5344CB8AC3E}">
        <p14:creationId xmlns:p14="http://schemas.microsoft.com/office/powerpoint/2010/main" val="210351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91CD-E551-CD15-F78E-BE3922196886}"/>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Biomarkers</a:t>
            </a:r>
          </a:p>
        </p:txBody>
      </p:sp>
      <p:sp>
        <p:nvSpPr>
          <p:cNvPr id="3" name="Content Placeholder 2">
            <a:extLst>
              <a:ext uri="{FF2B5EF4-FFF2-40B4-BE49-F238E27FC236}">
                <a16:creationId xmlns:a16="http://schemas.microsoft.com/office/drawing/2014/main" id="{4AA5B851-659E-515D-EDF6-A6D33394412E}"/>
              </a:ext>
            </a:extLst>
          </p:cNvPr>
          <p:cNvSpPr>
            <a:spLocks noGrp="1"/>
          </p:cNvSpPr>
          <p:nvPr>
            <p:ph idx="1"/>
          </p:nvPr>
        </p:nvSpPr>
        <p:spPr/>
        <p:txBody>
          <a:bodyPr/>
          <a:lstStyle/>
          <a:p>
            <a:pPr>
              <a:lnSpc>
                <a:spcPct val="150000"/>
              </a:lnSpc>
            </a:pPr>
            <a:r>
              <a:rPr lang="en-IN" sz="2400" dirty="0"/>
              <a:t>Angiotensin converting enzyme</a:t>
            </a:r>
          </a:p>
          <a:p>
            <a:pPr lvl="1">
              <a:lnSpc>
                <a:spcPct val="150000"/>
              </a:lnSpc>
            </a:pPr>
            <a:r>
              <a:rPr lang="en-IN" dirty="0"/>
              <a:t>Elevated in 60% of patients with sarcoidosis</a:t>
            </a:r>
          </a:p>
          <a:p>
            <a:pPr lvl="1">
              <a:lnSpc>
                <a:spcPct val="150000"/>
              </a:lnSpc>
            </a:pPr>
            <a:r>
              <a:rPr lang="en-IN" dirty="0"/>
              <a:t>Lack sensitivity and specificity</a:t>
            </a:r>
            <a:endParaRPr lang="en-IN" sz="2400" dirty="0"/>
          </a:p>
          <a:p>
            <a:pPr>
              <a:lnSpc>
                <a:spcPct val="150000"/>
              </a:lnSpc>
            </a:pPr>
            <a:r>
              <a:rPr lang="en-IN" sz="2400" dirty="0"/>
              <a:t>Novel biomarkers- Neopterin, soluble IL-2 receptor, circulating lysozyme levels</a:t>
            </a:r>
          </a:p>
          <a:p>
            <a:pPr marL="457200" lvl="1" indent="0">
              <a:buNone/>
            </a:pPr>
            <a:endParaRPr lang="en-IN" dirty="0"/>
          </a:p>
        </p:txBody>
      </p:sp>
    </p:spTree>
    <p:extLst>
      <p:ext uri="{BB962C8B-B14F-4D97-AF65-F5344CB8AC3E}">
        <p14:creationId xmlns:p14="http://schemas.microsoft.com/office/powerpoint/2010/main" val="207409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F7C3-58B0-FCE3-203F-863063BCAFBA}"/>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Radionuclide scan</a:t>
            </a:r>
          </a:p>
        </p:txBody>
      </p:sp>
      <p:sp>
        <p:nvSpPr>
          <p:cNvPr id="3" name="Content Placeholder 2">
            <a:extLst>
              <a:ext uri="{FF2B5EF4-FFF2-40B4-BE49-F238E27FC236}">
                <a16:creationId xmlns:a16="http://schemas.microsoft.com/office/drawing/2014/main" id="{F5D32FA3-1FE0-6403-248C-FB0CBDBF634C}"/>
              </a:ext>
            </a:extLst>
          </p:cNvPr>
          <p:cNvSpPr>
            <a:spLocks noGrp="1"/>
          </p:cNvSpPr>
          <p:nvPr>
            <p:ph idx="1"/>
          </p:nvPr>
        </p:nvSpPr>
        <p:spPr/>
        <p:txBody>
          <a:bodyPr>
            <a:noAutofit/>
          </a:bodyPr>
          <a:lstStyle/>
          <a:p>
            <a:pPr>
              <a:lnSpc>
                <a:spcPct val="150000"/>
              </a:lnSpc>
            </a:pPr>
            <a:r>
              <a:rPr lang="en-IN" sz="2400" baseline="30000" dirty="0"/>
              <a:t>68</a:t>
            </a:r>
            <a:r>
              <a:rPr lang="en-IN" sz="2400" dirty="0"/>
              <a:t>Ga-DOTANOC: attaches to special somatostatin receptors (SSTR) on all inflammatory mediators </a:t>
            </a:r>
          </a:p>
          <a:p>
            <a:pPr>
              <a:lnSpc>
                <a:spcPct val="150000"/>
              </a:lnSpc>
            </a:pPr>
            <a:r>
              <a:rPr lang="en-IN" sz="2400" dirty="0"/>
              <a:t>SSTR2A- normal myocardial cells lacks them</a:t>
            </a:r>
          </a:p>
          <a:p>
            <a:pPr>
              <a:lnSpc>
                <a:spcPct val="150000"/>
              </a:lnSpc>
            </a:pPr>
            <a:r>
              <a:rPr lang="en-IN" sz="2400" baseline="30000" dirty="0"/>
              <a:t>201</a:t>
            </a:r>
            <a:r>
              <a:rPr lang="en-IN" sz="2400" dirty="0"/>
              <a:t>Tl, </a:t>
            </a:r>
            <a:r>
              <a:rPr lang="en-IN" sz="2400" baseline="30000" dirty="0"/>
              <a:t>99m</a:t>
            </a:r>
            <a:r>
              <a:rPr lang="en-IN" sz="2400" dirty="0"/>
              <a:t>Tc-sestamibi and </a:t>
            </a:r>
            <a:r>
              <a:rPr lang="en-IN" sz="2400" baseline="30000" dirty="0"/>
              <a:t>67</a:t>
            </a:r>
            <a:r>
              <a:rPr lang="en-IN" sz="2400" dirty="0"/>
              <a:t>Ga scintigraphy </a:t>
            </a:r>
          </a:p>
          <a:p>
            <a:pPr>
              <a:lnSpc>
                <a:spcPct val="150000"/>
              </a:lnSpc>
            </a:pPr>
            <a:r>
              <a:rPr lang="en-IN" sz="2400" dirty="0"/>
              <a:t>MPI shows patterns of reverse distribution, in which perfusion defects at rest decrease under stress conditions</a:t>
            </a:r>
          </a:p>
          <a:p>
            <a:pPr>
              <a:lnSpc>
                <a:spcPct val="150000"/>
              </a:lnSpc>
            </a:pPr>
            <a:r>
              <a:rPr lang="en-IN" sz="2400" dirty="0"/>
              <a:t>CMR and PET/CT have replaced these imaging techniques</a:t>
            </a:r>
          </a:p>
        </p:txBody>
      </p:sp>
    </p:spTree>
    <p:extLst>
      <p:ext uri="{BB962C8B-B14F-4D97-AF65-F5344CB8AC3E}">
        <p14:creationId xmlns:p14="http://schemas.microsoft.com/office/powerpoint/2010/main" val="121787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7C60-00B2-D180-86C7-4F46C788A473}"/>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	</a:t>
            </a:r>
          </a:p>
        </p:txBody>
      </p:sp>
      <p:sp>
        <p:nvSpPr>
          <p:cNvPr id="3" name="Content Placeholder 2">
            <a:extLst>
              <a:ext uri="{FF2B5EF4-FFF2-40B4-BE49-F238E27FC236}">
                <a16:creationId xmlns:a16="http://schemas.microsoft.com/office/drawing/2014/main" id="{157DF2E7-F6EC-4A69-E3F2-79F734A4B5EA}"/>
              </a:ext>
            </a:extLst>
          </p:cNvPr>
          <p:cNvSpPr>
            <a:spLocks noGrp="1"/>
          </p:cNvSpPr>
          <p:nvPr>
            <p:ph idx="1"/>
          </p:nvPr>
        </p:nvSpPr>
        <p:spPr/>
        <p:txBody>
          <a:bodyPr>
            <a:normAutofit fontScale="92500"/>
          </a:bodyPr>
          <a:lstStyle/>
          <a:p>
            <a:pPr>
              <a:lnSpc>
                <a:spcPct val="150000"/>
              </a:lnSpc>
            </a:pPr>
            <a:r>
              <a:rPr lang="en-IN" sz="2600" dirty="0"/>
              <a:t>High inherent tissue contrast- good for picking up oedema</a:t>
            </a:r>
          </a:p>
          <a:p>
            <a:pPr>
              <a:lnSpc>
                <a:spcPct val="150000"/>
              </a:lnSpc>
            </a:pPr>
            <a:r>
              <a:rPr lang="en-IN" sz="2600" dirty="0"/>
              <a:t>Good temporal resolution- provides functional assessment</a:t>
            </a:r>
          </a:p>
          <a:p>
            <a:pPr>
              <a:lnSpc>
                <a:spcPct val="150000"/>
              </a:lnSpc>
            </a:pPr>
            <a:r>
              <a:rPr lang="en-IN" sz="2600" dirty="0"/>
              <a:t>Restrictive LV pattern</a:t>
            </a:r>
          </a:p>
          <a:p>
            <a:pPr lvl="1">
              <a:lnSpc>
                <a:spcPct val="150000"/>
              </a:lnSpc>
            </a:pPr>
            <a:r>
              <a:rPr lang="en-IN" sz="2600" dirty="0"/>
              <a:t>Non-dilated LV, preserved LV function, restrictive filling pattern and atrial enlargement</a:t>
            </a:r>
          </a:p>
          <a:p>
            <a:pPr>
              <a:lnSpc>
                <a:spcPct val="150000"/>
              </a:lnSpc>
            </a:pPr>
            <a:r>
              <a:rPr lang="en-IN" sz="2600" dirty="0"/>
              <a:t>Myocardial granulomas- Intramural/ Spotty/ Involves basal septum and free wall</a:t>
            </a:r>
          </a:p>
          <a:p>
            <a:pPr marL="0" indent="0">
              <a:lnSpc>
                <a:spcPct val="150000"/>
              </a:lnSpc>
              <a:buNone/>
            </a:pPr>
            <a:endParaRPr lang="en-IN" sz="2600" dirty="0"/>
          </a:p>
          <a:p>
            <a:pPr marL="0" indent="0">
              <a:lnSpc>
                <a:spcPct val="120000"/>
              </a:lnSpc>
              <a:buNone/>
            </a:pPr>
            <a:endParaRPr lang="en-IN" sz="3100" dirty="0"/>
          </a:p>
          <a:p>
            <a:pPr marL="457200" lvl="1" indent="0">
              <a:buNone/>
            </a:pPr>
            <a:endParaRPr lang="en-IN" dirty="0"/>
          </a:p>
          <a:p>
            <a:pPr>
              <a:lnSpc>
                <a:spcPct val="150000"/>
              </a:lnSpc>
            </a:pPr>
            <a:endParaRPr lang="en-IN" sz="2400" dirty="0"/>
          </a:p>
          <a:p>
            <a:endParaRPr lang="en-IN" dirty="0"/>
          </a:p>
        </p:txBody>
      </p:sp>
    </p:spTree>
    <p:extLst>
      <p:ext uri="{BB962C8B-B14F-4D97-AF65-F5344CB8AC3E}">
        <p14:creationId xmlns:p14="http://schemas.microsoft.com/office/powerpoint/2010/main" val="57572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06C4-2CA5-0E68-BFC4-F5B255B5C08C}"/>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CMR(cont.)</a:t>
            </a:r>
          </a:p>
        </p:txBody>
      </p:sp>
      <p:sp>
        <p:nvSpPr>
          <p:cNvPr id="3" name="Content Placeholder 2">
            <a:extLst>
              <a:ext uri="{FF2B5EF4-FFF2-40B4-BE49-F238E27FC236}">
                <a16:creationId xmlns:a16="http://schemas.microsoft.com/office/drawing/2014/main" id="{3CEFA8E1-D32E-867C-83B6-6F17FF930E44}"/>
              </a:ext>
            </a:extLst>
          </p:cNvPr>
          <p:cNvSpPr>
            <a:spLocks noGrp="1"/>
          </p:cNvSpPr>
          <p:nvPr>
            <p:ph idx="1"/>
          </p:nvPr>
        </p:nvSpPr>
        <p:spPr/>
        <p:txBody>
          <a:bodyPr>
            <a:normAutofit fontScale="92500" lnSpcReduction="20000"/>
          </a:bodyPr>
          <a:lstStyle/>
          <a:p>
            <a:pPr>
              <a:lnSpc>
                <a:spcPct val="150000"/>
              </a:lnSpc>
            </a:pPr>
            <a:r>
              <a:rPr lang="en-IN" dirty="0"/>
              <a:t>Myocardial oedema, necrosis, and scarring</a:t>
            </a:r>
          </a:p>
          <a:p>
            <a:pPr>
              <a:lnSpc>
                <a:spcPct val="150000"/>
              </a:lnSpc>
            </a:pPr>
            <a:r>
              <a:rPr lang="en-IN" dirty="0"/>
              <a:t>Septal thinning, local dyskinesia, and ventricular aneurysm</a:t>
            </a:r>
          </a:p>
          <a:p>
            <a:pPr>
              <a:lnSpc>
                <a:spcPct val="150000"/>
              </a:lnSpc>
            </a:pPr>
            <a:r>
              <a:rPr lang="en-IN" dirty="0"/>
              <a:t>Inflammation- gadolinium enhancement 3-5 min after contrast administration</a:t>
            </a:r>
          </a:p>
          <a:p>
            <a:pPr>
              <a:lnSpc>
                <a:spcPct val="150000"/>
              </a:lnSpc>
            </a:pPr>
            <a:r>
              <a:rPr lang="en-IN" dirty="0"/>
              <a:t>Delayed or Late gadolinium enhancement (LGE)- </a:t>
            </a:r>
            <a:r>
              <a:rPr lang="en-IN" b="1" dirty="0"/>
              <a:t>Key CMR modality in CS</a:t>
            </a:r>
          </a:p>
          <a:p>
            <a:pPr>
              <a:lnSpc>
                <a:spcPct val="150000"/>
              </a:lnSpc>
            </a:pPr>
            <a:r>
              <a:rPr lang="en-IN" b="1" dirty="0"/>
              <a:t>Mech of LGE</a:t>
            </a:r>
            <a:r>
              <a:rPr lang="en-IN" dirty="0"/>
              <a:t>: Delayed contrast wash out related to necrosis and oedema in acute setting and fibrosis in chronic setting</a:t>
            </a:r>
          </a:p>
          <a:p>
            <a:pPr marL="0" indent="0">
              <a:buNone/>
            </a:pPr>
            <a:endParaRPr lang="en-IN" dirty="0"/>
          </a:p>
        </p:txBody>
      </p:sp>
    </p:spTree>
    <p:extLst>
      <p:ext uri="{BB962C8B-B14F-4D97-AF65-F5344CB8AC3E}">
        <p14:creationId xmlns:p14="http://schemas.microsoft.com/office/powerpoint/2010/main" val="119170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385A-926E-684B-67E0-811877A4BC42}"/>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CMR(cont.)</a:t>
            </a:r>
            <a:endParaRPr lang="en-IN" dirty="0"/>
          </a:p>
        </p:txBody>
      </p:sp>
      <p:sp>
        <p:nvSpPr>
          <p:cNvPr id="3" name="Content Placeholder 2">
            <a:extLst>
              <a:ext uri="{FF2B5EF4-FFF2-40B4-BE49-F238E27FC236}">
                <a16:creationId xmlns:a16="http://schemas.microsoft.com/office/drawing/2014/main" id="{18C0B188-16C3-E169-1AF1-E8BC6DA35C34}"/>
              </a:ext>
            </a:extLst>
          </p:cNvPr>
          <p:cNvSpPr>
            <a:spLocks noGrp="1"/>
          </p:cNvSpPr>
          <p:nvPr>
            <p:ph idx="1"/>
          </p:nvPr>
        </p:nvSpPr>
        <p:spPr>
          <a:xfrm>
            <a:off x="838200" y="1825624"/>
            <a:ext cx="10515600" cy="4912059"/>
          </a:xfrm>
        </p:spPr>
        <p:txBody>
          <a:bodyPr>
            <a:normAutofit/>
          </a:bodyPr>
          <a:lstStyle/>
          <a:p>
            <a:pPr>
              <a:lnSpc>
                <a:spcPct val="150000"/>
              </a:lnSpc>
            </a:pPr>
            <a:r>
              <a:rPr lang="en-IN" sz="2600" dirty="0"/>
              <a:t>LGE involves basal LV segments and RV side of the septum</a:t>
            </a:r>
          </a:p>
          <a:p>
            <a:pPr>
              <a:lnSpc>
                <a:spcPct val="150000"/>
              </a:lnSpc>
            </a:pPr>
            <a:r>
              <a:rPr lang="en-IN" sz="2600" dirty="0"/>
              <a:t>Patchy, non-ischemic, mid-myocardial and epicardial distribution</a:t>
            </a:r>
          </a:p>
          <a:p>
            <a:pPr>
              <a:lnSpc>
                <a:spcPct val="150000"/>
              </a:lnSpc>
            </a:pPr>
            <a:r>
              <a:rPr lang="en-IN" sz="2600" dirty="0"/>
              <a:t>‘Hook sign’ or ‘Hug sign’: LGE of the septum continuing into the free wall of ventricles</a:t>
            </a:r>
          </a:p>
          <a:p>
            <a:pPr>
              <a:lnSpc>
                <a:spcPct val="150000"/>
              </a:lnSpc>
            </a:pPr>
            <a:r>
              <a:rPr lang="en-IN" sz="2600" dirty="0"/>
              <a:t>Extent of LGE: percentage of LV mass or number of involved segments</a:t>
            </a:r>
          </a:p>
          <a:p>
            <a:pPr marL="0" indent="0">
              <a:buNone/>
            </a:pPr>
            <a:endParaRPr lang="en-IN" dirty="0"/>
          </a:p>
        </p:txBody>
      </p:sp>
    </p:spTree>
    <p:extLst>
      <p:ext uri="{BB962C8B-B14F-4D97-AF65-F5344CB8AC3E}">
        <p14:creationId xmlns:p14="http://schemas.microsoft.com/office/powerpoint/2010/main" val="93720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1D39-0D5D-3C1C-F1C2-AB05BCBDB5D2}"/>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CMR(cont.)</a:t>
            </a:r>
            <a:endParaRPr lang="en-IN" dirty="0"/>
          </a:p>
        </p:txBody>
      </p:sp>
      <p:sp>
        <p:nvSpPr>
          <p:cNvPr id="3" name="Content Placeholder 2">
            <a:extLst>
              <a:ext uri="{FF2B5EF4-FFF2-40B4-BE49-F238E27FC236}">
                <a16:creationId xmlns:a16="http://schemas.microsoft.com/office/drawing/2014/main" id="{8A1CFCB0-5FC8-BF98-21DA-734E2CCF0640}"/>
              </a:ext>
            </a:extLst>
          </p:cNvPr>
          <p:cNvSpPr>
            <a:spLocks noGrp="1"/>
          </p:cNvSpPr>
          <p:nvPr>
            <p:ph idx="1"/>
          </p:nvPr>
        </p:nvSpPr>
        <p:spPr/>
        <p:txBody>
          <a:bodyPr>
            <a:noAutofit/>
          </a:bodyPr>
          <a:lstStyle/>
          <a:p>
            <a:pPr>
              <a:lnSpc>
                <a:spcPct val="150000"/>
              </a:lnSpc>
            </a:pPr>
            <a:r>
              <a:rPr lang="en-IN" sz="2400" dirty="0"/>
              <a:t>Presence of LGE: independent risk factor for VA and SCD</a:t>
            </a:r>
          </a:p>
          <a:p>
            <a:pPr>
              <a:lnSpc>
                <a:spcPct val="150000"/>
              </a:lnSpc>
            </a:pPr>
            <a:r>
              <a:rPr lang="en-IN" sz="2400" dirty="0"/>
              <a:t>Very high NPPV for adverse outcomes</a:t>
            </a:r>
          </a:p>
          <a:p>
            <a:pPr>
              <a:lnSpc>
                <a:spcPct val="150000"/>
              </a:lnSpc>
            </a:pPr>
            <a:r>
              <a:rPr lang="en-IN" sz="2400" dirty="0"/>
              <a:t>Limitation of LGE: Does not discriminate between areas of active inflammation versus fibrosis</a:t>
            </a:r>
          </a:p>
          <a:p>
            <a:pPr>
              <a:lnSpc>
                <a:spcPct val="150000"/>
              </a:lnSpc>
            </a:pPr>
            <a:r>
              <a:rPr lang="en-IN" sz="2400" dirty="0"/>
              <a:t>Large extent LGE (&gt;20%): </a:t>
            </a:r>
          </a:p>
          <a:p>
            <a:pPr lvl="1">
              <a:lnSpc>
                <a:spcPct val="150000"/>
              </a:lnSpc>
            </a:pPr>
            <a:r>
              <a:rPr lang="en-IN" dirty="0"/>
              <a:t>Higher risk of cardiac mortality</a:t>
            </a:r>
          </a:p>
          <a:p>
            <a:pPr lvl="1">
              <a:lnSpc>
                <a:spcPct val="150000"/>
              </a:lnSpc>
            </a:pPr>
            <a:r>
              <a:rPr lang="en-IN" dirty="0"/>
              <a:t>Hospitalisation for HF</a:t>
            </a:r>
          </a:p>
          <a:p>
            <a:pPr lvl="1">
              <a:lnSpc>
                <a:spcPct val="150000"/>
              </a:lnSpc>
            </a:pPr>
            <a:r>
              <a:rPr lang="en-IN" dirty="0"/>
              <a:t>Life threatening arrhythmias</a:t>
            </a:r>
          </a:p>
          <a:p>
            <a:pPr lvl="1">
              <a:lnSpc>
                <a:spcPct val="150000"/>
              </a:lnSpc>
            </a:pPr>
            <a:r>
              <a:rPr lang="en-IN" dirty="0"/>
              <a:t>Less response to steroids </a:t>
            </a:r>
          </a:p>
        </p:txBody>
      </p:sp>
    </p:spTree>
    <p:extLst>
      <p:ext uri="{BB962C8B-B14F-4D97-AF65-F5344CB8AC3E}">
        <p14:creationId xmlns:p14="http://schemas.microsoft.com/office/powerpoint/2010/main" val="232110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2BD6-256A-C613-F3AF-0BC1C8F65693}"/>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CMR(cont.)</a:t>
            </a:r>
            <a:endParaRPr lang="en-IN" dirty="0"/>
          </a:p>
        </p:txBody>
      </p:sp>
      <p:sp>
        <p:nvSpPr>
          <p:cNvPr id="3" name="Content Placeholder 2">
            <a:extLst>
              <a:ext uri="{FF2B5EF4-FFF2-40B4-BE49-F238E27FC236}">
                <a16:creationId xmlns:a16="http://schemas.microsoft.com/office/drawing/2014/main" id="{97A98D88-0305-8B04-6FE3-4E5480919245}"/>
              </a:ext>
            </a:extLst>
          </p:cNvPr>
          <p:cNvSpPr>
            <a:spLocks noGrp="1"/>
          </p:cNvSpPr>
          <p:nvPr>
            <p:ph idx="1"/>
          </p:nvPr>
        </p:nvSpPr>
        <p:spPr/>
        <p:txBody>
          <a:bodyPr/>
          <a:lstStyle/>
          <a:p>
            <a:pPr>
              <a:lnSpc>
                <a:spcPct val="150000"/>
              </a:lnSpc>
            </a:pPr>
            <a:r>
              <a:rPr lang="en-IN" sz="2400" dirty="0"/>
              <a:t>Newer techniques-</a:t>
            </a:r>
          </a:p>
          <a:p>
            <a:pPr lvl="1">
              <a:lnSpc>
                <a:spcPct val="150000"/>
              </a:lnSpc>
            </a:pPr>
            <a:r>
              <a:rPr lang="en-IN" dirty="0"/>
              <a:t>T1 Mapping: quantifies fibrosis</a:t>
            </a:r>
          </a:p>
          <a:p>
            <a:pPr lvl="1">
              <a:lnSpc>
                <a:spcPct val="150000"/>
              </a:lnSpc>
            </a:pPr>
            <a:r>
              <a:rPr lang="en-IN" dirty="0"/>
              <a:t>T2 Mapping and ECV Mapping: quantifies oedema</a:t>
            </a:r>
          </a:p>
          <a:p>
            <a:pPr lvl="1">
              <a:lnSpc>
                <a:spcPct val="150000"/>
              </a:lnSpc>
            </a:pPr>
            <a:r>
              <a:rPr lang="en-IN" dirty="0"/>
              <a:t>Strain Mapping: early detection of diastolic dysfunction</a:t>
            </a:r>
          </a:p>
          <a:p>
            <a:endParaRPr lang="en-IN" dirty="0"/>
          </a:p>
        </p:txBody>
      </p:sp>
    </p:spTree>
    <p:extLst>
      <p:ext uri="{BB962C8B-B14F-4D97-AF65-F5344CB8AC3E}">
        <p14:creationId xmlns:p14="http://schemas.microsoft.com/office/powerpoint/2010/main" val="341765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A6601-23A5-EDBB-3131-AB7BD26A9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39" y="1549405"/>
            <a:ext cx="11214175" cy="3759189"/>
          </a:xfrm>
          <a:prstGeom prst="rect">
            <a:avLst/>
          </a:prstGeom>
        </p:spPr>
      </p:pic>
      <p:sp>
        <p:nvSpPr>
          <p:cNvPr id="2" name="TextBox 1">
            <a:extLst>
              <a:ext uri="{FF2B5EF4-FFF2-40B4-BE49-F238E27FC236}">
                <a16:creationId xmlns:a16="http://schemas.microsoft.com/office/drawing/2014/main" id="{9C7B6369-101F-4ED3-E8EA-8E9A19E88D59}"/>
              </a:ext>
            </a:extLst>
          </p:cNvPr>
          <p:cNvSpPr txBox="1"/>
          <p:nvPr/>
        </p:nvSpPr>
        <p:spPr>
          <a:xfrm>
            <a:off x="7315200" y="6257836"/>
            <a:ext cx="4876800" cy="600164"/>
          </a:xfrm>
          <a:prstGeom prst="rect">
            <a:avLst/>
          </a:prstGeom>
          <a:noFill/>
        </p:spPr>
        <p:txBody>
          <a:bodyPr wrap="square" rtlCol="0">
            <a:spAutoFit/>
          </a:bodyPr>
          <a:lstStyle/>
          <a:p>
            <a:r>
              <a:rPr lang="en-IN" sz="1100" b="0" i="0" dirty="0">
                <a:solidFill>
                  <a:srgbClr val="222222"/>
                </a:solidFill>
                <a:effectLst/>
              </a:rPr>
              <a:t>Lehtonen J, </a:t>
            </a:r>
            <a:r>
              <a:rPr lang="en-IN" sz="1100" b="0" i="0" dirty="0" err="1">
                <a:solidFill>
                  <a:srgbClr val="222222"/>
                </a:solidFill>
                <a:effectLst/>
              </a:rPr>
              <a:t>Uusitalo</a:t>
            </a:r>
            <a:r>
              <a:rPr lang="en-IN" sz="1100" b="0" i="0" dirty="0">
                <a:solidFill>
                  <a:srgbClr val="222222"/>
                </a:solidFill>
                <a:effectLst/>
              </a:rPr>
              <a:t> V, </a:t>
            </a:r>
            <a:r>
              <a:rPr lang="en-IN" sz="1100" b="0" i="0" dirty="0" err="1">
                <a:solidFill>
                  <a:srgbClr val="222222"/>
                </a:solidFill>
                <a:effectLst/>
              </a:rPr>
              <a:t>Pöyhönen</a:t>
            </a:r>
            <a:r>
              <a:rPr lang="en-IN" sz="1100" b="0" i="0" dirty="0">
                <a:solidFill>
                  <a:srgbClr val="222222"/>
                </a:solidFill>
                <a:effectLst/>
              </a:rPr>
              <a:t> P, </a:t>
            </a:r>
            <a:r>
              <a:rPr lang="en-IN" sz="1100" b="0" i="0" dirty="0" err="1">
                <a:solidFill>
                  <a:srgbClr val="222222"/>
                </a:solidFill>
                <a:effectLst/>
              </a:rPr>
              <a:t>Mäyränpää</a:t>
            </a:r>
            <a:r>
              <a:rPr lang="en-IN" sz="1100" b="0" i="0" dirty="0">
                <a:solidFill>
                  <a:srgbClr val="222222"/>
                </a:solidFill>
                <a:effectLst/>
              </a:rPr>
              <a:t> MI, </a:t>
            </a:r>
            <a:r>
              <a:rPr lang="en-IN" sz="1100" b="0" i="0" dirty="0" err="1">
                <a:solidFill>
                  <a:srgbClr val="222222"/>
                </a:solidFill>
                <a:effectLst/>
              </a:rPr>
              <a:t>Kupari</a:t>
            </a:r>
            <a:r>
              <a:rPr lang="en-IN" sz="1100" b="0" i="0" dirty="0">
                <a:solidFill>
                  <a:srgbClr val="222222"/>
                </a:solidFill>
                <a:effectLst/>
              </a:rPr>
              <a:t> M. Cardiac sarcoidosis: phenotypes, diagnosis, treatment, and prognosis. European Heart Journal. 2023 May 1;44(17):1495-510</a:t>
            </a:r>
            <a:endParaRPr lang="en-IN" dirty="0"/>
          </a:p>
        </p:txBody>
      </p:sp>
      <p:sp>
        <p:nvSpPr>
          <p:cNvPr id="4" name="TextBox 3">
            <a:extLst>
              <a:ext uri="{FF2B5EF4-FFF2-40B4-BE49-F238E27FC236}">
                <a16:creationId xmlns:a16="http://schemas.microsoft.com/office/drawing/2014/main" id="{01623904-8B44-E11B-3427-C1DF7813F669}"/>
              </a:ext>
            </a:extLst>
          </p:cNvPr>
          <p:cNvSpPr txBox="1"/>
          <p:nvPr/>
        </p:nvSpPr>
        <p:spPr>
          <a:xfrm>
            <a:off x="654518" y="5505651"/>
            <a:ext cx="10818796" cy="646331"/>
          </a:xfrm>
          <a:prstGeom prst="rect">
            <a:avLst/>
          </a:prstGeom>
          <a:noFill/>
        </p:spPr>
        <p:txBody>
          <a:bodyPr wrap="square" rtlCol="0">
            <a:spAutoFit/>
          </a:bodyPr>
          <a:lstStyle/>
          <a:p>
            <a:pPr algn="ctr"/>
            <a:r>
              <a:rPr lang="en-IN" dirty="0"/>
              <a:t>Patient with III AV block. Septal thickening, oedema of septum and right ventricle with late gadolinium enhancement of transmural septum and local RV free wall</a:t>
            </a:r>
          </a:p>
        </p:txBody>
      </p:sp>
    </p:spTree>
    <p:extLst>
      <p:ext uri="{BB962C8B-B14F-4D97-AF65-F5344CB8AC3E}">
        <p14:creationId xmlns:p14="http://schemas.microsoft.com/office/powerpoint/2010/main" val="4307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09DED-AC8A-F5BC-0795-DF99B2DF6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 y="1727200"/>
            <a:ext cx="11969750" cy="3403600"/>
          </a:xfrm>
          <a:prstGeom prst="rect">
            <a:avLst/>
          </a:prstGeom>
        </p:spPr>
      </p:pic>
      <p:sp>
        <p:nvSpPr>
          <p:cNvPr id="5" name="TextBox 4">
            <a:extLst>
              <a:ext uri="{FF2B5EF4-FFF2-40B4-BE49-F238E27FC236}">
                <a16:creationId xmlns:a16="http://schemas.microsoft.com/office/drawing/2014/main" id="{EDC4B419-6D3E-6F96-275B-33364B608044}"/>
              </a:ext>
            </a:extLst>
          </p:cNvPr>
          <p:cNvSpPr txBox="1"/>
          <p:nvPr/>
        </p:nvSpPr>
        <p:spPr>
          <a:xfrm>
            <a:off x="924025" y="5274644"/>
            <a:ext cx="9837019" cy="646331"/>
          </a:xfrm>
          <a:prstGeom prst="rect">
            <a:avLst/>
          </a:prstGeom>
          <a:noFill/>
        </p:spPr>
        <p:txBody>
          <a:bodyPr wrap="square" rtlCol="0">
            <a:spAutoFit/>
          </a:bodyPr>
          <a:lstStyle/>
          <a:p>
            <a:pPr algn="ctr"/>
            <a:r>
              <a:rPr lang="en-IN" dirty="0"/>
              <a:t>Patient with III AV block with depressed LV function. CMR shows thinning of septum with patchy LGE of LV free all</a:t>
            </a:r>
          </a:p>
        </p:txBody>
      </p:sp>
      <p:sp>
        <p:nvSpPr>
          <p:cNvPr id="6" name="TextBox 5">
            <a:extLst>
              <a:ext uri="{FF2B5EF4-FFF2-40B4-BE49-F238E27FC236}">
                <a16:creationId xmlns:a16="http://schemas.microsoft.com/office/drawing/2014/main" id="{42FC49C9-DD5A-DF05-FD49-924A22C391EA}"/>
              </a:ext>
            </a:extLst>
          </p:cNvPr>
          <p:cNvSpPr txBox="1"/>
          <p:nvPr/>
        </p:nvSpPr>
        <p:spPr>
          <a:xfrm>
            <a:off x="7315200" y="6257836"/>
            <a:ext cx="4876800" cy="600164"/>
          </a:xfrm>
          <a:prstGeom prst="rect">
            <a:avLst/>
          </a:prstGeom>
          <a:noFill/>
        </p:spPr>
        <p:txBody>
          <a:bodyPr wrap="square" rtlCol="0">
            <a:spAutoFit/>
          </a:bodyPr>
          <a:lstStyle/>
          <a:p>
            <a:r>
              <a:rPr lang="en-IN" sz="1100" b="0" i="0" dirty="0">
                <a:solidFill>
                  <a:srgbClr val="222222"/>
                </a:solidFill>
                <a:effectLst/>
              </a:rPr>
              <a:t>Lehtonen J, </a:t>
            </a:r>
            <a:r>
              <a:rPr lang="en-IN" sz="1100" b="0" i="0" dirty="0" err="1">
                <a:solidFill>
                  <a:srgbClr val="222222"/>
                </a:solidFill>
                <a:effectLst/>
              </a:rPr>
              <a:t>Uusitalo</a:t>
            </a:r>
            <a:r>
              <a:rPr lang="en-IN" sz="1100" b="0" i="0" dirty="0">
                <a:solidFill>
                  <a:srgbClr val="222222"/>
                </a:solidFill>
                <a:effectLst/>
              </a:rPr>
              <a:t> V, </a:t>
            </a:r>
            <a:r>
              <a:rPr lang="en-IN" sz="1100" b="0" i="0" dirty="0" err="1">
                <a:solidFill>
                  <a:srgbClr val="222222"/>
                </a:solidFill>
                <a:effectLst/>
              </a:rPr>
              <a:t>Pöyhönen</a:t>
            </a:r>
            <a:r>
              <a:rPr lang="en-IN" sz="1100" b="0" i="0" dirty="0">
                <a:solidFill>
                  <a:srgbClr val="222222"/>
                </a:solidFill>
                <a:effectLst/>
              </a:rPr>
              <a:t> P, </a:t>
            </a:r>
            <a:r>
              <a:rPr lang="en-IN" sz="1100" b="0" i="0" dirty="0" err="1">
                <a:solidFill>
                  <a:srgbClr val="222222"/>
                </a:solidFill>
                <a:effectLst/>
              </a:rPr>
              <a:t>Mäyränpää</a:t>
            </a:r>
            <a:r>
              <a:rPr lang="en-IN" sz="1100" b="0" i="0" dirty="0">
                <a:solidFill>
                  <a:srgbClr val="222222"/>
                </a:solidFill>
                <a:effectLst/>
              </a:rPr>
              <a:t> MI, </a:t>
            </a:r>
            <a:r>
              <a:rPr lang="en-IN" sz="1100" b="0" i="0" dirty="0" err="1">
                <a:solidFill>
                  <a:srgbClr val="222222"/>
                </a:solidFill>
                <a:effectLst/>
              </a:rPr>
              <a:t>Kupari</a:t>
            </a:r>
            <a:r>
              <a:rPr lang="en-IN" sz="1100" b="0" i="0" dirty="0">
                <a:solidFill>
                  <a:srgbClr val="222222"/>
                </a:solidFill>
                <a:effectLst/>
              </a:rPr>
              <a:t> M. Cardiac sarcoidosis: phenotypes, diagnosis, treatment, and prognosis. European Heart Journal. 2023 May 1;44(17):1495-510</a:t>
            </a:r>
            <a:endParaRPr lang="en-IN" dirty="0"/>
          </a:p>
        </p:txBody>
      </p:sp>
    </p:spTree>
    <p:extLst>
      <p:ext uri="{BB962C8B-B14F-4D97-AF65-F5344CB8AC3E}">
        <p14:creationId xmlns:p14="http://schemas.microsoft.com/office/powerpoint/2010/main" val="271859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8941-20F2-5DA5-1A9E-DE3DA908F2D7}"/>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References</a:t>
            </a:r>
          </a:p>
        </p:txBody>
      </p:sp>
      <p:sp>
        <p:nvSpPr>
          <p:cNvPr id="3" name="Content Placeholder 2">
            <a:extLst>
              <a:ext uri="{FF2B5EF4-FFF2-40B4-BE49-F238E27FC236}">
                <a16:creationId xmlns:a16="http://schemas.microsoft.com/office/drawing/2014/main" id="{A87E3754-6144-4140-4263-1174CD1FA210}"/>
              </a:ext>
            </a:extLst>
          </p:cNvPr>
          <p:cNvSpPr>
            <a:spLocks noGrp="1"/>
          </p:cNvSpPr>
          <p:nvPr>
            <p:ph idx="1"/>
          </p:nvPr>
        </p:nvSpPr>
        <p:spPr/>
        <p:txBody>
          <a:bodyPr>
            <a:normAutofit fontScale="62500" lnSpcReduction="20000"/>
          </a:bodyPr>
          <a:lstStyle/>
          <a:p>
            <a:r>
              <a:rPr lang="en-US" b="0" i="0" dirty="0" err="1">
                <a:solidFill>
                  <a:srgbClr val="222222"/>
                </a:solidFill>
                <a:effectLst/>
              </a:rPr>
              <a:t>Birnie</a:t>
            </a:r>
            <a:r>
              <a:rPr lang="en-US" b="0" i="0" dirty="0">
                <a:solidFill>
                  <a:srgbClr val="222222"/>
                </a:solidFill>
                <a:effectLst/>
              </a:rPr>
              <a:t> DH, Nery PB, Ha AC, Beanlands RS. Cardiac sarcoidosis. Journal of the American College of Cardiology. 2016 Jul 26;68(4):411-21.</a:t>
            </a:r>
          </a:p>
          <a:p>
            <a:r>
              <a:rPr lang="en-IN" b="0" i="0" dirty="0" err="1">
                <a:solidFill>
                  <a:srgbClr val="222222"/>
                </a:solidFill>
                <a:effectLst/>
              </a:rPr>
              <a:t>Clivillé</a:t>
            </a:r>
            <a:r>
              <a:rPr lang="en-IN" b="0" i="0" dirty="0">
                <a:solidFill>
                  <a:srgbClr val="222222"/>
                </a:solidFill>
                <a:effectLst/>
              </a:rPr>
              <a:t> DB, Moliner-</a:t>
            </a:r>
            <a:r>
              <a:rPr lang="en-IN" b="0" i="0" dirty="0" err="1">
                <a:solidFill>
                  <a:srgbClr val="222222"/>
                </a:solidFill>
                <a:effectLst/>
              </a:rPr>
              <a:t>Abós</a:t>
            </a:r>
            <a:r>
              <a:rPr lang="en-IN" b="0" i="0" dirty="0">
                <a:solidFill>
                  <a:srgbClr val="222222"/>
                </a:solidFill>
                <a:effectLst/>
              </a:rPr>
              <a:t> C, Gallego IM, </a:t>
            </a:r>
            <a:r>
              <a:rPr lang="en-IN" b="0" i="0" dirty="0" err="1">
                <a:solidFill>
                  <a:srgbClr val="222222"/>
                </a:solidFill>
                <a:effectLst/>
              </a:rPr>
              <a:t>Camprecios</a:t>
            </a:r>
            <a:r>
              <a:rPr lang="en-IN" b="0" i="0" dirty="0">
                <a:solidFill>
                  <a:srgbClr val="222222"/>
                </a:solidFill>
                <a:effectLst/>
              </a:rPr>
              <a:t> M. Myocarditis with concomitant tuberculosis infection presenting with solitary ventricular tachycardia: a case report. European Heart Journal-Case Reports. 2023 Oct;7(10):ytad432.</a:t>
            </a:r>
            <a:endParaRPr lang="en-US" dirty="0">
              <a:solidFill>
                <a:srgbClr val="222222"/>
              </a:solidFill>
            </a:endParaRPr>
          </a:p>
          <a:p>
            <a:r>
              <a:rPr lang="en-IN" b="0" i="0" dirty="0">
                <a:solidFill>
                  <a:srgbClr val="222222"/>
                </a:solidFill>
                <a:effectLst/>
              </a:rPr>
              <a:t>López‐López JP, Posada‐Martínez EL, Saldarriaga C, Wyss F, Ponte‐</a:t>
            </a:r>
            <a:r>
              <a:rPr lang="en-IN" b="0" i="0" dirty="0" err="1">
                <a:solidFill>
                  <a:srgbClr val="222222"/>
                </a:solidFill>
                <a:effectLst/>
              </a:rPr>
              <a:t>Negretti</a:t>
            </a:r>
            <a:r>
              <a:rPr lang="en-IN" b="0" i="0" dirty="0">
                <a:solidFill>
                  <a:srgbClr val="222222"/>
                </a:solidFill>
                <a:effectLst/>
              </a:rPr>
              <a:t> CI, Alexander B, Miranda‐</a:t>
            </a:r>
            <a:r>
              <a:rPr lang="en-IN" b="0" i="0" dirty="0" err="1">
                <a:solidFill>
                  <a:srgbClr val="222222"/>
                </a:solidFill>
                <a:effectLst/>
              </a:rPr>
              <a:t>Arboleda</a:t>
            </a:r>
            <a:r>
              <a:rPr lang="en-IN" b="0" i="0" dirty="0">
                <a:solidFill>
                  <a:srgbClr val="222222"/>
                </a:solidFill>
                <a:effectLst/>
              </a:rPr>
              <a:t> AF, Martínez‐</a:t>
            </a:r>
            <a:r>
              <a:rPr lang="en-IN" b="0" i="0" dirty="0" err="1">
                <a:solidFill>
                  <a:srgbClr val="222222"/>
                </a:solidFill>
                <a:effectLst/>
              </a:rPr>
              <a:t>Sellés</a:t>
            </a:r>
            <a:r>
              <a:rPr lang="en-IN" b="0" i="0" dirty="0">
                <a:solidFill>
                  <a:srgbClr val="222222"/>
                </a:solidFill>
                <a:effectLst/>
              </a:rPr>
              <a:t> M, </a:t>
            </a:r>
            <a:r>
              <a:rPr lang="en-IN" b="0" i="0" dirty="0" err="1">
                <a:solidFill>
                  <a:srgbClr val="222222"/>
                </a:solidFill>
                <a:effectLst/>
              </a:rPr>
              <a:t>Baranchuk</a:t>
            </a:r>
            <a:r>
              <a:rPr lang="en-IN" b="0" i="0" dirty="0">
                <a:solidFill>
                  <a:srgbClr val="222222"/>
                </a:solidFill>
                <a:effectLst/>
              </a:rPr>
              <a:t> A, Neglected Tropical Diseases, Other Infectious Diseases Affecting the Heart (the NET‐Heart Project). Tuberculosis and the heart. Journal of the American Heart Association. 2021 Apr 6;10(7):e019435.</a:t>
            </a:r>
          </a:p>
          <a:p>
            <a:r>
              <a:rPr lang="en-IN" b="0" i="0" dirty="0" err="1">
                <a:solidFill>
                  <a:srgbClr val="222222"/>
                </a:solidFill>
                <a:effectLst/>
              </a:rPr>
              <a:t>Marcu</a:t>
            </a:r>
            <a:r>
              <a:rPr lang="en-IN" b="0" i="0" dirty="0">
                <a:solidFill>
                  <a:srgbClr val="222222"/>
                </a:solidFill>
                <a:effectLst/>
              </a:rPr>
              <a:t> DT, Adam CA, </a:t>
            </a:r>
            <a:r>
              <a:rPr lang="en-IN" b="0" i="0" dirty="0" err="1">
                <a:solidFill>
                  <a:srgbClr val="222222"/>
                </a:solidFill>
                <a:effectLst/>
              </a:rPr>
              <a:t>Mitu</a:t>
            </a:r>
            <a:r>
              <a:rPr lang="en-IN" b="0" i="0" dirty="0">
                <a:solidFill>
                  <a:srgbClr val="222222"/>
                </a:solidFill>
                <a:effectLst/>
              </a:rPr>
              <a:t> F, </a:t>
            </a:r>
            <a:r>
              <a:rPr lang="en-IN" b="0" i="0" dirty="0" err="1">
                <a:solidFill>
                  <a:srgbClr val="222222"/>
                </a:solidFill>
                <a:effectLst/>
              </a:rPr>
              <a:t>Cumpat</a:t>
            </a:r>
            <a:r>
              <a:rPr lang="en-IN" b="0" i="0" dirty="0">
                <a:solidFill>
                  <a:srgbClr val="222222"/>
                </a:solidFill>
                <a:effectLst/>
              </a:rPr>
              <a:t> C, </a:t>
            </a:r>
            <a:r>
              <a:rPr lang="en-IN" b="0" i="0" dirty="0" err="1">
                <a:solidFill>
                  <a:srgbClr val="222222"/>
                </a:solidFill>
                <a:effectLst/>
              </a:rPr>
              <a:t>Aursulesei</a:t>
            </a:r>
            <a:r>
              <a:rPr lang="en-IN" b="0" i="0" dirty="0">
                <a:solidFill>
                  <a:srgbClr val="222222"/>
                </a:solidFill>
                <a:effectLst/>
              </a:rPr>
              <a:t> </a:t>
            </a:r>
            <a:r>
              <a:rPr lang="en-IN" b="0" i="0" dirty="0" err="1">
                <a:solidFill>
                  <a:srgbClr val="222222"/>
                </a:solidFill>
                <a:effectLst/>
              </a:rPr>
              <a:t>Onofrei</a:t>
            </a:r>
            <a:r>
              <a:rPr lang="en-IN" b="0" i="0" dirty="0">
                <a:solidFill>
                  <a:srgbClr val="222222"/>
                </a:solidFill>
                <a:effectLst/>
              </a:rPr>
              <a:t> V, </a:t>
            </a:r>
            <a:r>
              <a:rPr lang="en-IN" b="0" i="0" dirty="0" err="1">
                <a:solidFill>
                  <a:srgbClr val="222222"/>
                </a:solidFill>
                <a:effectLst/>
              </a:rPr>
              <a:t>Zabara</a:t>
            </a:r>
            <a:r>
              <a:rPr lang="en-IN" b="0" i="0" dirty="0">
                <a:solidFill>
                  <a:srgbClr val="222222"/>
                </a:solidFill>
                <a:effectLst/>
              </a:rPr>
              <a:t> ML, Burlacu A, </a:t>
            </a:r>
            <a:r>
              <a:rPr lang="en-IN" b="0" i="0" dirty="0" err="1">
                <a:solidFill>
                  <a:srgbClr val="222222"/>
                </a:solidFill>
                <a:effectLst/>
              </a:rPr>
              <a:t>Crisan</a:t>
            </a:r>
            <a:r>
              <a:rPr lang="en-IN" b="0" i="0" dirty="0">
                <a:solidFill>
                  <a:srgbClr val="222222"/>
                </a:solidFill>
                <a:effectLst/>
              </a:rPr>
              <a:t> </a:t>
            </a:r>
            <a:r>
              <a:rPr lang="en-IN" b="0" i="0" dirty="0" err="1">
                <a:solidFill>
                  <a:srgbClr val="222222"/>
                </a:solidFill>
                <a:effectLst/>
              </a:rPr>
              <a:t>Dabija</a:t>
            </a:r>
            <a:r>
              <a:rPr lang="en-IN" b="0" i="0" dirty="0">
                <a:solidFill>
                  <a:srgbClr val="222222"/>
                </a:solidFill>
                <a:effectLst/>
              </a:rPr>
              <a:t> R. Cardiovascular Involvement in Tuberculosis: From Pathophysiology to Diagnosis and Complications—A Narrative Review. Diagnostics. 2023 Jan 25;13(3):432.</a:t>
            </a:r>
          </a:p>
          <a:p>
            <a:r>
              <a:rPr lang="en-IN" b="0" i="0" dirty="0">
                <a:solidFill>
                  <a:srgbClr val="222222"/>
                </a:solidFill>
                <a:effectLst/>
              </a:rPr>
              <a:t>Bansal R, </a:t>
            </a:r>
            <a:r>
              <a:rPr lang="en-IN" b="0" i="0" dirty="0" err="1">
                <a:solidFill>
                  <a:srgbClr val="222222"/>
                </a:solidFill>
                <a:effectLst/>
              </a:rPr>
              <a:t>Parakh</a:t>
            </a:r>
            <a:r>
              <a:rPr lang="en-IN" b="0" i="0" dirty="0">
                <a:solidFill>
                  <a:srgbClr val="222222"/>
                </a:solidFill>
                <a:effectLst/>
              </a:rPr>
              <a:t> N, Naik N, </a:t>
            </a:r>
            <a:r>
              <a:rPr lang="en-IN" b="0" i="0" dirty="0" err="1">
                <a:solidFill>
                  <a:srgbClr val="222222"/>
                </a:solidFill>
                <a:effectLst/>
              </a:rPr>
              <a:t>Jagia</a:t>
            </a:r>
            <a:r>
              <a:rPr lang="en-IN" b="0" i="0" dirty="0">
                <a:solidFill>
                  <a:srgbClr val="222222"/>
                </a:solidFill>
                <a:effectLst/>
              </a:rPr>
              <a:t> P, Gulati G, Juneja R, Ray R, Mohan A, Seth S. Acute arrhythmia or ventricular dysfunction-when is it sarcoid? Indian perspective. Journal of Primary Care Specialties. 2015 Sep 1;1(3):252-61.</a:t>
            </a:r>
          </a:p>
          <a:p>
            <a:r>
              <a:rPr lang="en-IN" b="0" i="0" dirty="0" err="1">
                <a:solidFill>
                  <a:srgbClr val="222222"/>
                </a:solidFill>
                <a:effectLst/>
              </a:rPr>
              <a:t>Aljizeeri</a:t>
            </a:r>
            <a:r>
              <a:rPr lang="en-IN" b="0" i="0" dirty="0">
                <a:solidFill>
                  <a:srgbClr val="222222"/>
                </a:solidFill>
                <a:effectLst/>
              </a:rPr>
              <a:t> A, Al-</a:t>
            </a:r>
            <a:r>
              <a:rPr lang="en-IN" b="0" i="0" dirty="0" err="1">
                <a:solidFill>
                  <a:srgbClr val="222222"/>
                </a:solidFill>
                <a:effectLst/>
              </a:rPr>
              <a:t>Mallah</a:t>
            </a:r>
            <a:r>
              <a:rPr lang="en-IN" b="0" i="0" dirty="0">
                <a:solidFill>
                  <a:srgbClr val="222222"/>
                </a:solidFill>
                <a:effectLst/>
              </a:rPr>
              <a:t> MH. </a:t>
            </a:r>
            <a:r>
              <a:rPr lang="en-IN" b="0" i="0" dirty="0" err="1">
                <a:solidFill>
                  <a:srgbClr val="222222"/>
                </a:solidFill>
                <a:effectLst/>
              </a:rPr>
              <a:t>TheRoleof</a:t>
            </a:r>
            <a:r>
              <a:rPr lang="en-IN" b="0" i="0" dirty="0">
                <a:solidFill>
                  <a:srgbClr val="222222"/>
                </a:solidFill>
                <a:effectLst/>
              </a:rPr>
              <a:t> </a:t>
            </a:r>
            <a:r>
              <a:rPr lang="en-IN" b="0" i="0" dirty="0" err="1">
                <a:solidFill>
                  <a:srgbClr val="222222"/>
                </a:solidFill>
                <a:effectLst/>
              </a:rPr>
              <a:t>NoninvasiveCardiacImagingin</a:t>
            </a:r>
            <a:r>
              <a:rPr lang="en-IN" b="0" i="0" dirty="0">
                <a:solidFill>
                  <a:srgbClr val="222222"/>
                </a:solidFill>
                <a:effectLst/>
              </a:rPr>
              <a:t> </a:t>
            </a:r>
            <a:r>
              <a:rPr lang="en-IN" b="0" i="0" dirty="0" err="1">
                <a:solidFill>
                  <a:srgbClr val="222222"/>
                </a:solidFill>
                <a:effectLst/>
              </a:rPr>
              <a:t>theManagementof</a:t>
            </a:r>
            <a:r>
              <a:rPr lang="en-IN" b="0" i="0" dirty="0">
                <a:solidFill>
                  <a:srgbClr val="222222"/>
                </a:solidFill>
                <a:effectLst/>
              </a:rPr>
              <a:t> Diseases of </a:t>
            </a:r>
            <a:r>
              <a:rPr lang="en-IN" b="0" i="0" dirty="0" err="1">
                <a:solidFill>
                  <a:srgbClr val="222222"/>
                </a:solidFill>
                <a:effectLst/>
              </a:rPr>
              <a:t>theCardiovascularSystem</a:t>
            </a:r>
            <a:r>
              <a:rPr lang="en-IN" b="0" i="0" dirty="0">
                <a:solidFill>
                  <a:srgbClr val="222222"/>
                </a:solidFill>
                <a:effectLst/>
              </a:rPr>
              <a:t>. Radiology-Nuclear Medicine Diagnostic Imaging: A Correlative Approach. 2023 Mar 6:257.</a:t>
            </a:r>
            <a:endParaRPr lang="en-IN" dirty="0"/>
          </a:p>
        </p:txBody>
      </p:sp>
    </p:spTree>
    <p:extLst>
      <p:ext uri="{BB962C8B-B14F-4D97-AF65-F5344CB8AC3E}">
        <p14:creationId xmlns:p14="http://schemas.microsoft.com/office/powerpoint/2010/main" val="869364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4A1CF-F828-79E2-F52E-1DE4AD7A0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616" y="804116"/>
            <a:ext cx="9747183" cy="4299743"/>
          </a:xfrm>
          <a:prstGeom prst="rect">
            <a:avLst/>
          </a:prstGeom>
        </p:spPr>
      </p:pic>
      <p:sp>
        <p:nvSpPr>
          <p:cNvPr id="2" name="TextBox 1">
            <a:extLst>
              <a:ext uri="{FF2B5EF4-FFF2-40B4-BE49-F238E27FC236}">
                <a16:creationId xmlns:a16="http://schemas.microsoft.com/office/drawing/2014/main" id="{48923C5B-BD54-CAEC-AAB8-047357AA55E1}"/>
              </a:ext>
            </a:extLst>
          </p:cNvPr>
          <p:cNvSpPr txBox="1"/>
          <p:nvPr/>
        </p:nvSpPr>
        <p:spPr>
          <a:xfrm>
            <a:off x="7315200" y="6257836"/>
            <a:ext cx="4876800" cy="600164"/>
          </a:xfrm>
          <a:prstGeom prst="rect">
            <a:avLst/>
          </a:prstGeom>
          <a:noFill/>
        </p:spPr>
        <p:txBody>
          <a:bodyPr wrap="square" rtlCol="0">
            <a:spAutoFit/>
          </a:bodyPr>
          <a:lstStyle/>
          <a:p>
            <a:r>
              <a:rPr lang="en-IN" sz="1100" b="0" i="0" dirty="0">
                <a:solidFill>
                  <a:srgbClr val="222222"/>
                </a:solidFill>
                <a:effectLst/>
              </a:rPr>
              <a:t>Lehtonen J, </a:t>
            </a:r>
            <a:r>
              <a:rPr lang="en-IN" sz="1100" b="0" i="0" dirty="0" err="1">
                <a:solidFill>
                  <a:srgbClr val="222222"/>
                </a:solidFill>
                <a:effectLst/>
              </a:rPr>
              <a:t>Uusitalo</a:t>
            </a:r>
            <a:r>
              <a:rPr lang="en-IN" sz="1100" b="0" i="0" dirty="0">
                <a:solidFill>
                  <a:srgbClr val="222222"/>
                </a:solidFill>
                <a:effectLst/>
              </a:rPr>
              <a:t> V, </a:t>
            </a:r>
            <a:r>
              <a:rPr lang="en-IN" sz="1100" b="0" i="0" dirty="0" err="1">
                <a:solidFill>
                  <a:srgbClr val="222222"/>
                </a:solidFill>
                <a:effectLst/>
              </a:rPr>
              <a:t>Pöyhönen</a:t>
            </a:r>
            <a:r>
              <a:rPr lang="en-IN" sz="1100" b="0" i="0" dirty="0">
                <a:solidFill>
                  <a:srgbClr val="222222"/>
                </a:solidFill>
                <a:effectLst/>
              </a:rPr>
              <a:t> P, </a:t>
            </a:r>
            <a:r>
              <a:rPr lang="en-IN" sz="1100" b="0" i="0" dirty="0" err="1">
                <a:solidFill>
                  <a:srgbClr val="222222"/>
                </a:solidFill>
                <a:effectLst/>
              </a:rPr>
              <a:t>Mäyränpää</a:t>
            </a:r>
            <a:r>
              <a:rPr lang="en-IN" sz="1100" b="0" i="0" dirty="0">
                <a:solidFill>
                  <a:srgbClr val="222222"/>
                </a:solidFill>
                <a:effectLst/>
              </a:rPr>
              <a:t> MI, </a:t>
            </a:r>
            <a:r>
              <a:rPr lang="en-IN" sz="1100" b="0" i="0" dirty="0" err="1">
                <a:solidFill>
                  <a:srgbClr val="222222"/>
                </a:solidFill>
                <a:effectLst/>
              </a:rPr>
              <a:t>Kupari</a:t>
            </a:r>
            <a:r>
              <a:rPr lang="en-IN" sz="1100" b="0" i="0" dirty="0">
                <a:solidFill>
                  <a:srgbClr val="222222"/>
                </a:solidFill>
                <a:effectLst/>
              </a:rPr>
              <a:t> M. Cardiac sarcoidosis: phenotypes, diagnosis, treatment, and prognosis. European Heart Journal. 2023 May 1;44(17):1495-510</a:t>
            </a:r>
            <a:endParaRPr lang="en-IN" dirty="0"/>
          </a:p>
        </p:txBody>
      </p:sp>
      <p:sp>
        <p:nvSpPr>
          <p:cNvPr id="4" name="TextBox 3">
            <a:extLst>
              <a:ext uri="{FF2B5EF4-FFF2-40B4-BE49-F238E27FC236}">
                <a16:creationId xmlns:a16="http://schemas.microsoft.com/office/drawing/2014/main" id="{A9535802-D5FA-093B-2538-3BBAF9C86F36}"/>
              </a:ext>
            </a:extLst>
          </p:cNvPr>
          <p:cNvSpPr txBox="1"/>
          <p:nvPr/>
        </p:nvSpPr>
        <p:spPr>
          <a:xfrm>
            <a:off x="1697255" y="5255393"/>
            <a:ext cx="8797490" cy="646331"/>
          </a:xfrm>
          <a:prstGeom prst="rect">
            <a:avLst/>
          </a:prstGeom>
          <a:noFill/>
        </p:spPr>
        <p:txBody>
          <a:bodyPr wrap="square" rtlCol="0">
            <a:spAutoFit/>
          </a:bodyPr>
          <a:lstStyle/>
          <a:p>
            <a:pPr algn="ctr"/>
            <a:r>
              <a:rPr lang="en-IN" dirty="0"/>
              <a:t>Patient with RBBB, monomorphic VT. CMR shows thickening of the LV free wall, septum, inferior RV. Characteristic “Hook sign” pattern of cardiac sarcoidosis</a:t>
            </a:r>
          </a:p>
        </p:txBody>
      </p:sp>
    </p:spTree>
    <p:extLst>
      <p:ext uri="{BB962C8B-B14F-4D97-AF65-F5344CB8AC3E}">
        <p14:creationId xmlns:p14="http://schemas.microsoft.com/office/powerpoint/2010/main" val="192457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24E3-3BEC-FB4B-6B5F-613EAE9D8C40}"/>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FDG-PET</a:t>
            </a:r>
          </a:p>
        </p:txBody>
      </p:sp>
      <p:sp>
        <p:nvSpPr>
          <p:cNvPr id="3" name="Content Placeholder 2">
            <a:extLst>
              <a:ext uri="{FF2B5EF4-FFF2-40B4-BE49-F238E27FC236}">
                <a16:creationId xmlns:a16="http://schemas.microsoft.com/office/drawing/2014/main" id="{C3A9900B-2E8A-4934-4C0F-BAC180B3FBCC}"/>
              </a:ext>
            </a:extLst>
          </p:cNvPr>
          <p:cNvSpPr>
            <a:spLocks noGrp="1"/>
          </p:cNvSpPr>
          <p:nvPr>
            <p:ph idx="1"/>
          </p:nvPr>
        </p:nvSpPr>
        <p:spPr>
          <a:xfrm>
            <a:off x="838200" y="1825624"/>
            <a:ext cx="10515600" cy="5032375"/>
          </a:xfrm>
        </p:spPr>
        <p:txBody>
          <a:bodyPr>
            <a:normAutofit fontScale="55000" lnSpcReduction="20000"/>
          </a:bodyPr>
          <a:lstStyle/>
          <a:p>
            <a:pPr>
              <a:lnSpc>
                <a:spcPct val="160000"/>
              </a:lnSpc>
            </a:pPr>
            <a:r>
              <a:rPr lang="en-IN" sz="3800" dirty="0"/>
              <a:t>Principle- active inflammatory cells in sarcoid granulomas avidly take up glucose and its analogs (</a:t>
            </a:r>
            <a:r>
              <a:rPr lang="en-IN" sz="3800" i="1" dirty="0"/>
              <a:t>Metabolic trapping</a:t>
            </a:r>
            <a:r>
              <a:rPr lang="en-IN" sz="3800" dirty="0"/>
              <a:t>)</a:t>
            </a:r>
          </a:p>
          <a:p>
            <a:pPr>
              <a:lnSpc>
                <a:spcPct val="160000"/>
              </a:lnSpc>
            </a:pPr>
            <a:r>
              <a:rPr lang="en-IN" sz="3800" dirty="0"/>
              <a:t>Whole body PET-to detect extra-cardiac sarcoidosis</a:t>
            </a:r>
          </a:p>
          <a:p>
            <a:pPr>
              <a:lnSpc>
                <a:spcPct val="160000"/>
              </a:lnSpc>
            </a:pPr>
            <a:r>
              <a:rPr lang="en-IN" sz="3800" dirty="0"/>
              <a:t>Physiologic cardiac glucose metabolism is switched off by:</a:t>
            </a:r>
          </a:p>
          <a:p>
            <a:pPr lvl="1">
              <a:lnSpc>
                <a:spcPct val="160000"/>
              </a:lnSpc>
            </a:pPr>
            <a:r>
              <a:rPr lang="en-IN" sz="3800" dirty="0"/>
              <a:t>Low carbohydrate/high fat diet </a:t>
            </a:r>
          </a:p>
          <a:p>
            <a:pPr lvl="1">
              <a:lnSpc>
                <a:spcPct val="160000"/>
              </a:lnSpc>
            </a:pPr>
            <a:r>
              <a:rPr lang="en-IN" sz="3800" dirty="0"/>
              <a:t>Prolonged fasting</a:t>
            </a:r>
          </a:p>
          <a:p>
            <a:pPr lvl="1">
              <a:lnSpc>
                <a:spcPct val="160000"/>
              </a:lnSpc>
            </a:pPr>
            <a:r>
              <a:rPr lang="en-IN" sz="3800" dirty="0"/>
              <a:t>IV unfractionated heparin </a:t>
            </a:r>
          </a:p>
          <a:p>
            <a:pPr>
              <a:lnSpc>
                <a:spcPct val="160000"/>
              </a:lnSpc>
            </a:pPr>
            <a:r>
              <a:rPr lang="en-IN" sz="3800" dirty="0"/>
              <a:t>Parallel scanning with perfusion tracers to assess LV scarring</a:t>
            </a:r>
          </a:p>
          <a:p>
            <a:pPr>
              <a:lnSpc>
                <a:spcPct val="160000"/>
              </a:lnSpc>
            </a:pPr>
            <a:r>
              <a:rPr lang="en-IN" sz="3800" dirty="0"/>
              <a:t>PET is combined with CT for co-localisation and attenuation correction</a:t>
            </a:r>
          </a:p>
          <a:p>
            <a:pPr marL="0" indent="0">
              <a:buNone/>
            </a:pPr>
            <a:endParaRPr lang="en-IN" dirty="0"/>
          </a:p>
        </p:txBody>
      </p:sp>
    </p:spTree>
    <p:extLst>
      <p:ext uri="{BB962C8B-B14F-4D97-AF65-F5344CB8AC3E}">
        <p14:creationId xmlns:p14="http://schemas.microsoft.com/office/powerpoint/2010/main" val="3582229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CC22D-B5B9-5B52-9090-03A53F2B4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69" y="1701265"/>
            <a:ext cx="10458692" cy="3455470"/>
          </a:xfrm>
          <a:prstGeom prst="rect">
            <a:avLst/>
          </a:prstGeom>
        </p:spPr>
      </p:pic>
    </p:spTree>
    <p:extLst>
      <p:ext uri="{BB962C8B-B14F-4D97-AF65-F5344CB8AC3E}">
        <p14:creationId xmlns:p14="http://schemas.microsoft.com/office/powerpoint/2010/main" val="153341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2F06-F76A-E3C2-E5F9-06493D63B556}"/>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FDG-PET(cont.)</a:t>
            </a:r>
          </a:p>
        </p:txBody>
      </p:sp>
      <p:sp>
        <p:nvSpPr>
          <p:cNvPr id="3" name="Content Placeholder 2">
            <a:extLst>
              <a:ext uri="{FF2B5EF4-FFF2-40B4-BE49-F238E27FC236}">
                <a16:creationId xmlns:a16="http://schemas.microsoft.com/office/drawing/2014/main" id="{BE75158F-FE0A-AC93-1B16-B52AE9F641A9}"/>
              </a:ext>
            </a:extLst>
          </p:cNvPr>
          <p:cNvSpPr>
            <a:spLocks noGrp="1"/>
          </p:cNvSpPr>
          <p:nvPr>
            <p:ph idx="1"/>
          </p:nvPr>
        </p:nvSpPr>
        <p:spPr/>
        <p:txBody>
          <a:bodyPr>
            <a:noAutofit/>
          </a:bodyPr>
          <a:lstStyle/>
          <a:p>
            <a:pPr>
              <a:lnSpc>
                <a:spcPct val="150000"/>
              </a:lnSpc>
            </a:pPr>
            <a:r>
              <a:rPr lang="en-IN" sz="2400" dirty="0"/>
              <a:t>One or more spots of increased 18F-FDG uptake on suppressed or diffuse myocardial uptake</a:t>
            </a:r>
          </a:p>
          <a:p>
            <a:pPr>
              <a:lnSpc>
                <a:spcPct val="150000"/>
              </a:lnSpc>
            </a:pPr>
            <a:r>
              <a:rPr lang="en-IN" sz="2400" dirty="0"/>
              <a:t>‘Mismatch pattern’-hot spot of 18F-FDG overlapping a perfusion defect</a:t>
            </a:r>
          </a:p>
          <a:p>
            <a:pPr>
              <a:lnSpc>
                <a:spcPct val="150000"/>
              </a:lnSpc>
            </a:pPr>
            <a:r>
              <a:rPr lang="en-IN" sz="2400" dirty="0"/>
              <a:t>Perfusion defects- LV scarring or impairment of microcirculation</a:t>
            </a:r>
          </a:p>
          <a:p>
            <a:pPr>
              <a:lnSpc>
                <a:spcPct val="150000"/>
              </a:lnSpc>
            </a:pPr>
            <a:r>
              <a:rPr lang="en-IN" sz="2400" dirty="0"/>
              <a:t>Mismatch pattern and RV uptake are key predictors of cardiac events</a:t>
            </a:r>
          </a:p>
          <a:p>
            <a:pPr>
              <a:lnSpc>
                <a:spcPct val="150000"/>
              </a:lnSpc>
            </a:pPr>
            <a:r>
              <a:rPr lang="en-IN" sz="2400" dirty="0"/>
              <a:t>Atrial uptake portends atrial tachyarrhythmias</a:t>
            </a:r>
          </a:p>
          <a:p>
            <a:pPr>
              <a:lnSpc>
                <a:spcPct val="150000"/>
              </a:lnSpc>
            </a:pPr>
            <a:r>
              <a:rPr lang="en-IN" sz="2400" dirty="0"/>
              <a:t>Standardised uptake values (SUV): degree of myocardial inflammation</a:t>
            </a:r>
          </a:p>
        </p:txBody>
      </p:sp>
    </p:spTree>
    <p:extLst>
      <p:ext uri="{BB962C8B-B14F-4D97-AF65-F5344CB8AC3E}">
        <p14:creationId xmlns:p14="http://schemas.microsoft.com/office/powerpoint/2010/main" val="183820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F9F4D-7245-11BA-3B49-83AA86694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42" y="2087420"/>
            <a:ext cx="8483916" cy="4463139"/>
          </a:xfrm>
          <a:prstGeom prst="rect">
            <a:avLst/>
          </a:prstGeom>
        </p:spPr>
      </p:pic>
      <p:pic>
        <p:nvPicPr>
          <p:cNvPr id="5" name="Picture 4">
            <a:extLst>
              <a:ext uri="{FF2B5EF4-FFF2-40B4-BE49-F238E27FC236}">
                <a16:creationId xmlns:a16="http://schemas.microsoft.com/office/drawing/2014/main" id="{D389ABC9-C54D-B2B9-B0DA-645C381B4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6" y="173255"/>
            <a:ext cx="7064943" cy="2130865"/>
          </a:xfrm>
          <a:prstGeom prst="rect">
            <a:avLst/>
          </a:prstGeom>
        </p:spPr>
      </p:pic>
    </p:spTree>
    <p:extLst>
      <p:ext uri="{BB962C8B-B14F-4D97-AF65-F5344CB8AC3E}">
        <p14:creationId xmlns:p14="http://schemas.microsoft.com/office/powerpoint/2010/main" val="3340776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BE8AC-DE19-5BBD-54E2-BC83DC060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07" y="3224463"/>
            <a:ext cx="10753189" cy="3256247"/>
          </a:xfrm>
          <a:prstGeom prst="rect">
            <a:avLst/>
          </a:prstGeom>
        </p:spPr>
      </p:pic>
      <p:pic>
        <p:nvPicPr>
          <p:cNvPr id="5" name="Picture 4">
            <a:extLst>
              <a:ext uri="{FF2B5EF4-FFF2-40B4-BE49-F238E27FC236}">
                <a16:creationId xmlns:a16="http://schemas.microsoft.com/office/drawing/2014/main" id="{61A83D5C-AC9F-C49A-B31C-0B5B467C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60" y="497671"/>
            <a:ext cx="9526679" cy="2620914"/>
          </a:xfrm>
          <a:prstGeom prst="rect">
            <a:avLst/>
          </a:prstGeom>
        </p:spPr>
      </p:pic>
    </p:spTree>
    <p:extLst>
      <p:ext uri="{BB962C8B-B14F-4D97-AF65-F5344CB8AC3E}">
        <p14:creationId xmlns:p14="http://schemas.microsoft.com/office/powerpoint/2010/main" val="2707224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466B8-5895-6419-9CA8-5723F4EFE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35" y="1412507"/>
            <a:ext cx="11210329" cy="4032985"/>
          </a:xfrm>
          <a:prstGeom prst="rect">
            <a:avLst/>
          </a:prstGeom>
        </p:spPr>
      </p:pic>
      <p:sp>
        <p:nvSpPr>
          <p:cNvPr id="2" name="TextBox 1">
            <a:extLst>
              <a:ext uri="{FF2B5EF4-FFF2-40B4-BE49-F238E27FC236}">
                <a16:creationId xmlns:a16="http://schemas.microsoft.com/office/drawing/2014/main" id="{98061FB2-A1BC-4F42-D8F7-CD7130A91031}"/>
              </a:ext>
            </a:extLst>
          </p:cNvPr>
          <p:cNvSpPr txBox="1"/>
          <p:nvPr/>
        </p:nvSpPr>
        <p:spPr>
          <a:xfrm>
            <a:off x="7209322" y="6131293"/>
            <a:ext cx="4982678" cy="646331"/>
          </a:xfrm>
          <a:prstGeom prst="rect">
            <a:avLst/>
          </a:prstGeom>
          <a:noFill/>
        </p:spPr>
        <p:txBody>
          <a:bodyPr wrap="square" rtlCol="0">
            <a:spAutoFit/>
          </a:bodyPr>
          <a:lstStyle/>
          <a:p>
            <a:r>
              <a:rPr lang="en-IN" sz="1200" dirty="0" err="1"/>
              <a:t>Blankstein</a:t>
            </a:r>
            <a:r>
              <a:rPr lang="en-IN" sz="1200" dirty="0"/>
              <a:t> R, Osborne M, Naya M, Waller A, Kim CK, Murthy VL et al. Cardiac positron emission tomography enhances prognostic assessments of patients with suspected cardiac sarcoidosis. J Am Coll </a:t>
            </a:r>
            <a:r>
              <a:rPr lang="en-IN" sz="1200" dirty="0" err="1"/>
              <a:t>Cardiol</a:t>
            </a:r>
            <a:r>
              <a:rPr lang="en-IN" sz="1200" dirty="0"/>
              <a:t> 2014;63:329–36.</a:t>
            </a:r>
          </a:p>
        </p:txBody>
      </p:sp>
    </p:spTree>
    <p:extLst>
      <p:ext uri="{BB962C8B-B14F-4D97-AF65-F5344CB8AC3E}">
        <p14:creationId xmlns:p14="http://schemas.microsoft.com/office/powerpoint/2010/main" val="253734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4C36FB-D464-2EB5-C724-663D5BA15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539" y="989502"/>
            <a:ext cx="9702922" cy="5026288"/>
          </a:xfrm>
          <a:prstGeom prst="rect">
            <a:avLst/>
          </a:prstGeom>
        </p:spPr>
      </p:pic>
    </p:spTree>
    <p:extLst>
      <p:ext uri="{BB962C8B-B14F-4D97-AF65-F5344CB8AC3E}">
        <p14:creationId xmlns:p14="http://schemas.microsoft.com/office/powerpoint/2010/main" val="54488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8475D-33D0-7D92-837B-C311FC6EA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066" y="141886"/>
            <a:ext cx="7220940" cy="6131465"/>
          </a:xfrm>
          <a:prstGeom prst="rect">
            <a:avLst/>
          </a:prstGeom>
        </p:spPr>
      </p:pic>
      <p:sp>
        <p:nvSpPr>
          <p:cNvPr id="2" name="TextBox 1">
            <a:extLst>
              <a:ext uri="{FF2B5EF4-FFF2-40B4-BE49-F238E27FC236}">
                <a16:creationId xmlns:a16="http://schemas.microsoft.com/office/drawing/2014/main" id="{ED699C62-31B2-0A04-A1C4-42E7BA748335}"/>
              </a:ext>
            </a:extLst>
          </p:cNvPr>
          <p:cNvSpPr txBox="1"/>
          <p:nvPr/>
        </p:nvSpPr>
        <p:spPr>
          <a:xfrm>
            <a:off x="1841634" y="6206856"/>
            <a:ext cx="8508732" cy="646331"/>
          </a:xfrm>
          <a:prstGeom prst="rect">
            <a:avLst/>
          </a:prstGeom>
          <a:noFill/>
        </p:spPr>
        <p:txBody>
          <a:bodyPr wrap="square" rtlCol="0">
            <a:spAutoFit/>
          </a:bodyPr>
          <a:lstStyle/>
          <a:p>
            <a:pPr algn="ctr"/>
            <a:r>
              <a:rPr lang="en-US" b="0" i="0" dirty="0">
                <a:solidFill>
                  <a:srgbClr val="1F1F1F"/>
                </a:solidFill>
                <a:effectLst/>
                <a:latin typeface="ElsevierGulliver"/>
              </a:rPr>
              <a:t>Complete responders had higher baseline myocardial and mediastinal FDG uptake compared with partial responders and non-responders.</a:t>
            </a:r>
            <a:endParaRPr lang="en-IN" dirty="0"/>
          </a:p>
        </p:txBody>
      </p:sp>
    </p:spTree>
    <p:extLst>
      <p:ext uri="{BB962C8B-B14F-4D97-AF65-F5344CB8AC3E}">
        <p14:creationId xmlns:p14="http://schemas.microsoft.com/office/powerpoint/2010/main" val="1588786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915FB-293D-9D45-F560-25D50229B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912" y="820875"/>
            <a:ext cx="8239623" cy="5216250"/>
          </a:xfrm>
          <a:prstGeom prst="rect">
            <a:avLst/>
          </a:prstGeom>
        </p:spPr>
      </p:pic>
      <p:sp>
        <p:nvSpPr>
          <p:cNvPr id="2" name="TextBox 1">
            <a:extLst>
              <a:ext uri="{FF2B5EF4-FFF2-40B4-BE49-F238E27FC236}">
                <a16:creationId xmlns:a16="http://schemas.microsoft.com/office/drawing/2014/main" id="{315616DE-FABA-DD6C-2C7F-C1B9E95979A0}"/>
              </a:ext>
            </a:extLst>
          </p:cNvPr>
          <p:cNvSpPr txBox="1"/>
          <p:nvPr/>
        </p:nvSpPr>
        <p:spPr>
          <a:xfrm>
            <a:off x="6410425" y="6088559"/>
            <a:ext cx="5954114" cy="769441"/>
          </a:xfrm>
          <a:prstGeom prst="rect">
            <a:avLst/>
          </a:prstGeom>
          <a:noFill/>
        </p:spPr>
        <p:txBody>
          <a:bodyPr wrap="square" rtlCol="0">
            <a:spAutoFit/>
          </a:bodyPr>
          <a:lstStyle/>
          <a:p>
            <a:r>
              <a:rPr lang="en-IN" sz="1100" b="0" i="0" dirty="0">
                <a:solidFill>
                  <a:srgbClr val="222222"/>
                </a:solidFill>
                <a:effectLst/>
                <a:latin typeface="Arial" panose="020B0604020202020204" pitchFamily="34" charset="0"/>
              </a:rPr>
              <a:t>Subramanian M, Swapna N, Ali AZ, </a:t>
            </a:r>
            <a:r>
              <a:rPr lang="en-IN" sz="1100" b="0" i="0" dirty="0" err="1">
                <a:solidFill>
                  <a:srgbClr val="222222"/>
                </a:solidFill>
                <a:effectLst/>
                <a:latin typeface="Arial" panose="020B0604020202020204" pitchFamily="34" charset="0"/>
              </a:rPr>
              <a:t>Saggu</a:t>
            </a:r>
            <a:r>
              <a:rPr lang="en-IN" sz="1100" b="0" i="0" dirty="0">
                <a:solidFill>
                  <a:srgbClr val="222222"/>
                </a:solidFill>
                <a:effectLst/>
                <a:latin typeface="Arial" panose="020B0604020202020204" pitchFamily="34" charset="0"/>
              </a:rPr>
              <a:t> DK, </a:t>
            </a:r>
            <a:r>
              <a:rPr lang="en-IN" sz="1100" b="0" i="0" dirty="0" err="1">
                <a:solidFill>
                  <a:srgbClr val="222222"/>
                </a:solidFill>
                <a:effectLst/>
                <a:latin typeface="Arial" panose="020B0604020202020204" pitchFamily="34" charset="0"/>
              </a:rPr>
              <a:t>Yalagudri</a:t>
            </a:r>
            <a:r>
              <a:rPr lang="en-IN" sz="1100" b="0" i="0" dirty="0">
                <a:solidFill>
                  <a:srgbClr val="222222"/>
                </a:solidFill>
                <a:effectLst/>
                <a:latin typeface="Arial" panose="020B0604020202020204" pitchFamily="34" charset="0"/>
              </a:rPr>
              <a:t> S, Kishore J, Swamy LN, Narasimhan C. Pre-treatment myocardial 18FDG uptake predicts response to immunosuppression in patients with cardiac sarcoidosis. Cardiovascular Imaging. 2021 Oct 1;14(10):2008-16.</a:t>
            </a:r>
            <a:endParaRPr lang="en-IN" sz="1100" dirty="0"/>
          </a:p>
        </p:txBody>
      </p:sp>
    </p:spTree>
    <p:extLst>
      <p:ext uri="{BB962C8B-B14F-4D97-AF65-F5344CB8AC3E}">
        <p14:creationId xmlns:p14="http://schemas.microsoft.com/office/powerpoint/2010/main" val="11231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CE88-CEDA-5D30-DCBC-0082744472DD}"/>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Outline</a:t>
            </a:r>
          </a:p>
        </p:txBody>
      </p:sp>
      <p:sp>
        <p:nvSpPr>
          <p:cNvPr id="3" name="Content Placeholder 2">
            <a:extLst>
              <a:ext uri="{FF2B5EF4-FFF2-40B4-BE49-F238E27FC236}">
                <a16:creationId xmlns:a16="http://schemas.microsoft.com/office/drawing/2014/main" id="{648B6715-B379-F830-1DE3-BC27888D8576}"/>
              </a:ext>
            </a:extLst>
          </p:cNvPr>
          <p:cNvSpPr>
            <a:spLocks noGrp="1"/>
          </p:cNvSpPr>
          <p:nvPr>
            <p:ph idx="1"/>
          </p:nvPr>
        </p:nvSpPr>
        <p:spPr>
          <a:xfrm>
            <a:off x="703446" y="1421363"/>
            <a:ext cx="10515600" cy="4883183"/>
          </a:xfrm>
        </p:spPr>
        <p:txBody>
          <a:bodyPr>
            <a:noAutofit/>
          </a:bodyPr>
          <a:lstStyle/>
          <a:p>
            <a:pPr>
              <a:lnSpc>
                <a:spcPct val="120000"/>
              </a:lnSpc>
            </a:pPr>
            <a:r>
              <a:rPr lang="en-IN" sz="2200" dirty="0"/>
              <a:t>Sarcoidosis</a:t>
            </a:r>
          </a:p>
          <a:p>
            <a:pPr lvl="1">
              <a:lnSpc>
                <a:spcPct val="120000"/>
              </a:lnSpc>
            </a:pPr>
            <a:r>
              <a:rPr lang="en-IN" sz="2200" dirty="0"/>
              <a:t>Introduction</a:t>
            </a:r>
          </a:p>
          <a:p>
            <a:pPr lvl="1">
              <a:lnSpc>
                <a:spcPct val="120000"/>
              </a:lnSpc>
            </a:pPr>
            <a:r>
              <a:rPr lang="en-IN" sz="2200" dirty="0"/>
              <a:t>Etiopathogenesis</a:t>
            </a:r>
          </a:p>
          <a:p>
            <a:pPr lvl="1">
              <a:lnSpc>
                <a:spcPct val="120000"/>
              </a:lnSpc>
            </a:pPr>
            <a:r>
              <a:rPr lang="en-IN" sz="2200" dirty="0"/>
              <a:t>Diagnosis</a:t>
            </a:r>
          </a:p>
          <a:p>
            <a:pPr lvl="1">
              <a:lnSpc>
                <a:spcPct val="120000"/>
              </a:lnSpc>
            </a:pPr>
            <a:r>
              <a:rPr lang="en-IN" sz="2200" dirty="0"/>
              <a:t>Treatment</a:t>
            </a:r>
          </a:p>
          <a:p>
            <a:pPr lvl="1">
              <a:lnSpc>
                <a:spcPct val="120000"/>
              </a:lnSpc>
            </a:pPr>
            <a:r>
              <a:rPr lang="en-IN" sz="2200" dirty="0"/>
              <a:t>Newer aspects</a:t>
            </a:r>
          </a:p>
          <a:p>
            <a:pPr>
              <a:lnSpc>
                <a:spcPct val="120000"/>
              </a:lnSpc>
            </a:pPr>
            <a:r>
              <a:rPr lang="en-IN" sz="2200" dirty="0"/>
              <a:t>TB and the heart</a:t>
            </a:r>
          </a:p>
          <a:p>
            <a:pPr lvl="1">
              <a:lnSpc>
                <a:spcPct val="120000"/>
              </a:lnSpc>
            </a:pPr>
            <a:r>
              <a:rPr lang="en-IN" sz="2200" dirty="0"/>
              <a:t>TB myocarditis</a:t>
            </a:r>
          </a:p>
          <a:p>
            <a:pPr>
              <a:lnSpc>
                <a:spcPct val="120000"/>
              </a:lnSpc>
            </a:pPr>
            <a:r>
              <a:rPr lang="en-IN" sz="2200" dirty="0"/>
              <a:t>Diagnostic approach to patient with granulomatous myocarditis</a:t>
            </a:r>
          </a:p>
          <a:p>
            <a:pPr>
              <a:lnSpc>
                <a:spcPct val="120000"/>
              </a:lnSpc>
            </a:pPr>
            <a:r>
              <a:rPr lang="en-IN" sz="2200" dirty="0"/>
              <a:t>Differential diagnosis</a:t>
            </a:r>
          </a:p>
          <a:p>
            <a:endParaRPr lang="en-IN" sz="2200" dirty="0"/>
          </a:p>
        </p:txBody>
      </p:sp>
    </p:spTree>
    <p:extLst>
      <p:ext uri="{BB962C8B-B14F-4D97-AF65-F5344CB8AC3E}">
        <p14:creationId xmlns:p14="http://schemas.microsoft.com/office/powerpoint/2010/main" val="137534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3E04-941D-3F79-CAEB-A9B2D6F688F6}"/>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PET vs CMR</a:t>
            </a:r>
          </a:p>
        </p:txBody>
      </p:sp>
      <p:sp>
        <p:nvSpPr>
          <p:cNvPr id="3" name="Content Placeholder 2">
            <a:extLst>
              <a:ext uri="{FF2B5EF4-FFF2-40B4-BE49-F238E27FC236}">
                <a16:creationId xmlns:a16="http://schemas.microsoft.com/office/drawing/2014/main" id="{BD68901A-E79C-246F-723E-E6488FE8E367}"/>
              </a:ext>
            </a:extLst>
          </p:cNvPr>
          <p:cNvSpPr>
            <a:spLocks noGrp="1"/>
          </p:cNvSpPr>
          <p:nvPr>
            <p:ph idx="1"/>
          </p:nvPr>
        </p:nvSpPr>
        <p:spPr/>
        <p:txBody>
          <a:bodyPr>
            <a:normAutofit/>
          </a:bodyPr>
          <a:lstStyle/>
          <a:p>
            <a:pPr marL="0" indent="0">
              <a:lnSpc>
                <a:spcPct val="150000"/>
              </a:lnSpc>
              <a:buNone/>
            </a:pPr>
            <a:r>
              <a:rPr lang="en-IN" sz="2400" b="1" dirty="0"/>
              <a:t>Advantages of CMR over PET</a:t>
            </a:r>
          </a:p>
          <a:p>
            <a:pPr lvl="1">
              <a:lnSpc>
                <a:spcPct val="150000"/>
              </a:lnSpc>
            </a:pPr>
            <a:r>
              <a:rPr lang="en-IN" dirty="0"/>
              <a:t>Lower number of non-diagnostic scans</a:t>
            </a:r>
          </a:p>
          <a:p>
            <a:pPr lvl="1">
              <a:lnSpc>
                <a:spcPct val="150000"/>
              </a:lnSpc>
            </a:pPr>
            <a:r>
              <a:rPr lang="en-IN" dirty="0"/>
              <a:t>No patient exposure to ionising radiation</a:t>
            </a:r>
          </a:p>
          <a:p>
            <a:pPr lvl="1">
              <a:lnSpc>
                <a:spcPct val="150000"/>
              </a:lnSpc>
            </a:pPr>
            <a:r>
              <a:rPr lang="en-IN" dirty="0"/>
              <a:t>No need of specialized patient preparation</a:t>
            </a:r>
          </a:p>
          <a:p>
            <a:pPr lvl="1">
              <a:lnSpc>
                <a:spcPct val="150000"/>
              </a:lnSpc>
            </a:pPr>
            <a:r>
              <a:rPr lang="en-IN" dirty="0"/>
              <a:t>Identifies alterative cause of cardiomyopathy </a:t>
            </a:r>
          </a:p>
          <a:p>
            <a:pPr lvl="1">
              <a:lnSpc>
                <a:spcPct val="150000"/>
              </a:lnSpc>
            </a:pPr>
            <a:r>
              <a:rPr lang="en-IN" dirty="0"/>
              <a:t>Adjunct information about biventricular function, wall motion abnormality, wall thickness</a:t>
            </a:r>
          </a:p>
          <a:p>
            <a:pPr marL="0" indent="0">
              <a:buNone/>
            </a:pPr>
            <a:endParaRPr lang="en-IN" dirty="0"/>
          </a:p>
        </p:txBody>
      </p:sp>
    </p:spTree>
    <p:extLst>
      <p:ext uri="{BB962C8B-B14F-4D97-AF65-F5344CB8AC3E}">
        <p14:creationId xmlns:p14="http://schemas.microsoft.com/office/powerpoint/2010/main" val="225459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9686-D7FB-AE5F-2CED-1CE886D8AD97}"/>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PET vs CMR(cont.)</a:t>
            </a:r>
          </a:p>
        </p:txBody>
      </p:sp>
      <p:sp>
        <p:nvSpPr>
          <p:cNvPr id="3" name="Content Placeholder 2">
            <a:extLst>
              <a:ext uri="{FF2B5EF4-FFF2-40B4-BE49-F238E27FC236}">
                <a16:creationId xmlns:a16="http://schemas.microsoft.com/office/drawing/2014/main" id="{07808D47-0FE9-FE33-F116-DD81ED6083E9}"/>
              </a:ext>
            </a:extLst>
          </p:cNvPr>
          <p:cNvSpPr>
            <a:spLocks noGrp="1"/>
          </p:cNvSpPr>
          <p:nvPr>
            <p:ph idx="1"/>
          </p:nvPr>
        </p:nvSpPr>
        <p:spPr/>
        <p:txBody>
          <a:bodyPr>
            <a:normAutofit/>
          </a:bodyPr>
          <a:lstStyle/>
          <a:p>
            <a:pPr marL="0" indent="0">
              <a:lnSpc>
                <a:spcPct val="150000"/>
              </a:lnSpc>
              <a:buNone/>
            </a:pPr>
            <a:r>
              <a:rPr lang="en-IN" sz="2400" b="1" dirty="0"/>
              <a:t>Advantages of PET over CMR</a:t>
            </a:r>
          </a:p>
          <a:p>
            <a:pPr lvl="1">
              <a:lnSpc>
                <a:spcPct val="150000"/>
              </a:lnSpc>
            </a:pPr>
            <a:r>
              <a:rPr lang="en-IN" dirty="0"/>
              <a:t>No risk of gadolinium induced nephropathy</a:t>
            </a:r>
          </a:p>
          <a:p>
            <a:pPr lvl="1">
              <a:lnSpc>
                <a:spcPct val="150000"/>
              </a:lnSpc>
            </a:pPr>
            <a:r>
              <a:rPr lang="en-IN" dirty="0"/>
              <a:t>Early stages of the disease</a:t>
            </a:r>
          </a:p>
          <a:p>
            <a:pPr lvl="1">
              <a:lnSpc>
                <a:spcPct val="150000"/>
              </a:lnSpc>
            </a:pPr>
            <a:r>
              <a:rPr lang="en-IN" dirty="0"/>
              <a:t>Evaluate extra-cardiac sarcoidosis</a:t>
            </a:r>
          </a:p>
          <a:p>
            <a:pPr lvl="1">
              <a:lnSpc>
                <a:spcPct val="150000"/>
              </a:lnSpc>
            </a:pPr>
            <a:r>
              <a:rPr lang="en-IN" dirty="0"/>
              <a:t>Can be done in patient with pacemakers, ICD, CKD</a:t>
            </a:r>
          </a:p>
          <a:p>
            <a:pPr lvl="1">
              <a:lnSpc>
                <a:spcPct val="150000"/>
              </a:lnSpc>
            </a:pPr>
            <a:r>
              <a:rPr lang="en-IN" dirty="0"/>
              <a:t>Quantify the risk (SUV)</a:t>
            </a:r>
          </a:p>
          <a:p>
            <a:pPr lvl="1">
              <a:lnSpc>
                <a:spcPct val="150000"/>
              </a:lnSpc>
            </a:pPr>
            <a:r>
              <a:rPr lang="en-IN" dirty="0"/>
              <a:t>Treatment monitoring</a:t>
            </a:r>
          </a:p>
        </p:txBody>
      </p:sp>
    </p:spTree>
    <p:extLst>
      <p:ext uri="{BB962C8B-B14F-4D97-AF65-F5344CB8AC3E}">
        <p14:creationId xmlns:p14="http://schemas.microsoft.com/office/powerpoint/2010/main" val="323687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562F-F3C0-D7B4-FDDB-F5C463B939E0}"/>
              </a:ext>
            </a:extLst>
          </p:cNvPr>
          <p:cNvSpPr>
            <a:spLocks noGrp="1"/>
          </p:cNvSpPr>
          <p:nvPr>
            <p:ph type="title"/>
          </p:nvPr>
        </p:nvSpPr>
        <p:spPr/>
        <p:txBody>
          <a:bodyPr>
            <a:normAutofit/>
          </a:bodyPr>
          <a:lstStyle/>
          <a:p>
            <a:r>
              <a:rPr lang="en-US" sz="4000" dirty="0"/>
              <a:t>Is one modality enough: </a:t>
            </a:r>
            <a:r>
              <a:rPr lang="en-US" sz="4000" b="1" dirty="0">
                <a:solidFill>
                  <a:schemeClr val="accent1">
                    <a:lumMod val="75000"/>
                  </a:schemeClr>
                </a:solidFill>
                <a:latin typeface="Gabriola" panose="04040605051002020D02" pitchFamily="82" charset="0"/>
              </a:rPr>
              <a:t>Hybridization of PET/CMR</a:t>
            </a:r>
            <a:endParaRPr lang="en-IN" sz="4000" b="1" dirty="0">
              <a:solidFill>
                <a:schemeClr val="accent1">
                  <a:lumMod val="75000"/>
                </a:schemeClr>
              </a:solidFill>
              <a:latin typeface="Gabriola" panose="04040605051002020D02" pitchFamily="82" charset="0"/>
            </a:endParaRPr>
          </a:p>
        </p:txBody>
      </p:sp>
      <p:pic>
        <p:nvPicPr>
          <p:cNvPr id="5" name="Content Placeholder 4">
            <a:extLst>
              <a:ext uri="{FF2B5EF4-FFF2-40B4-BE49-F238E27FC236}">
                <a16:creationId xmlns:a16="http://schemas.microsoft.com/office/drawing/2014/main" id="{E494A4C6-4BFA-2FB0-10AB-47181E8AC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274" y="1410735"/>
            <a:ext cx="8609538" cy="4918510"/>
          </a:xfrm>
        </p:spPr>
      </p:pic>
      <p:sp>
        <p:nvSpPr>
          <p:cNvPr id="6" name="TextBox 5">
            <a:extLst>
              <a:ext uri="{FF2B5EF4-FFF2-40B4-BE49-F238E27FC236}">
                <a16:creationId xmlns:a16="http://schemas.microsoft.com/office/drawing/2014/main" id="{DB9057A6-F1FE-13F8-4609-A24324432199}"/>
              </a:ext>
            </a:extLst>
          </p:cNvPr>
          <p:cNvSpPr txBox="1"/>
          <p:nvPr/>
        </p:nvSpPr>
        <p:spPr>
          <a:xfrm>
            <a:off x="7026442" y="6374867"/>
            <a:ext cx="5165558" cy="553998"/>
          </a:xfrm>
          <a:prstGeom prst="rect">
            <a:avLst/>
          </a:prstGeom>
          <a:noFill/>
        </p:spPr>
        <p:txBody>
          <a:bodyPr wrap="square" rtlCol="0">
            <a:spAutoFit/>
          </a:bodyPr>
          <a:lstStyle/>
          <a:p>
            <a:pPr algn="ctr"/>
            <a:r>
              <a:rPr lang="en-IN" sz="1000" b="0" i="0" dirty="0" err="1">
                <a:solidFill>
                  <a:srgbClr val="222222"/>
                </a:solidFill>
                <a:effectLst/>
                <a:latin typeface="Arial" panose="020B0604020202020204" pitchFamily="34" charset="0"/>
              </a:rPr>
              <a:t>Elwazir</a:t>
            </a:r>
            <a:r>
              <a:rPr lang="en-IN" sz="1000" b="0" i="0" dirty="0">
                <a:solidFill>
                  <a:srgbClr val="222222"/>
                </a:solidFill>
                <a:effectLst/>
                <a:latin typeface="Arial" panose="020B0604020202020204" pitchFamily="34" charset="0"/>
              </a:rPr>
              <a:t> MY, Bois JP, Abou </a:t>
            </a:r>
            <a:r>
              <a:rPr lang="en-IN" sz="1000" b="0" i="0" dirty="0" err="1">
                <a:solidFill>
                  <a:srgbClr val="222222"/>
                </a:solidFill>
                <a:effectLst/>
                <a:latin typeface="Arial" panose="020B0604020202020204" pitchFamily="34" charset="0"/>
              </a:rPr>
              <a:t>Ezzeddine</a:t>
            </a:r>
            <a:r>
              <a:rPr lang="en-IN" sz="1000" b="0" i="0" dirty="0">
                <a:solidFill>
                  <a:srgbClr val="222222"/>
                </a:solidFill>
                <a:effectLst/>
                <a:latin typeface="Arial" panose="020B0604020202020204" pitchFamily="34" charset="0"/>
              </a:rPr>
              <a:t> OF, </a:t>
            </a:r>
            <a:r>
              <a:rPr lang="en-IN" sz="1000" b="0" i="0" dirty="0" err="1">
                <a:solidFill>
                  <a:srgbClr val="222222"/>
                </a:solidFill>
                <a:effectLst/>
                <a:latin typeface="Arial" panose="020B0604020202020204" pitchFamily="34" charset="0"/>
              </a:rPr>
              <a:t>Chareonthaitawee</a:t>
            </a:r>
            <a:r>
              <a:rPr lang="en-IN" sz="1000" b="0" i="0" dirty="0">
                <a:solidFill>
                  <a:srgbClr val="222222"/>
                </a:solidFill>
                <a:effectLst/>
                <a:latin typeface="Arial" panose="020B0604020202020204" pitchFamily="34" charset="0"/>
              </a:rPr>
              <a:t> P. Imaging and quantification of cardiac sarcoidosis. </a:t>
            </a:r>
            <a:r>
              <a:rPr lang="en-IN" sz="1000" b="0" i="0" dirty="0" err="1">
                <a:solidFill>
                  <a:srgbClr val="222222"/>
                </a:solidFill>
                <a:effectLst/>
                <a:latin typeface="Arial" panose="020B0604020202020204" pitchFamily="34" charset="0"/>
              </a:rPr>
              <a:t>InSeminars</a:t>
            </a:r>
            <a:r>
              <a:rPr lang="en-IN" sz="1000" b="0" i="0" dirty="0">
                <a:solidFill>
                  <a:srgbClr val="222222"/>
                </a:solidFill>
                <a:effectLst/>
                <a:latin typeface="Arial" panose="020B0604020202020204" pitchFamily="34" charset="0"/>
              </a:rPr>
              <a:t> in Nuclear Medicine 2020 Jul 1 (Vol. 50, No. 4, pp. 283-294). WB Saunders</a:t>
            </a:r>
            <a:endParaRPr lang="en-IN" sz="1000" dirty="0"/>
          </a:p>
        </p:txBody>
      </p:sp>
    </p:spTree>
    <p:extLst>
      <p:ext uri="{BB962C8B-B14F-4D97-AF65-F5344CB8AC3E}">
        <p14:creationId xmlns:p14="http://schemas.microsoft.com/office/powerpoint/2010/main" val="416670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F472-F152-BA53-16C9-B74C15E75B33}"/>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Biopsy</a:t>
            </a:r>
            <a:r>
              <a:rPr lang="en-IN" dirty="0"/>
              <a:t>	</a:t>
            </a:r>
          </a:p>
        </p:txBody>
      </p:sp>
      <p:sp>
        <p:nvSpPr>
          <p:cNvPr id="3" name="Content Placeholder 2">
            <a:extLst>
              <a:ext uri="{FF2B5EF4-FFF2-40B4-BE49-F238E27FC236}">
                <a16:creationId xmlns:a16="http://schemas.microsoft.com/office/drawing/2014/main" id="{9D141912-FB76-E5FB-AABE-2031F3D551A7}"/>
              </a:ext>
            </a:extLst>
          </p:cNvPr>
          <p:cNvSpPr>
            <a:spLocks noGrp="1"/>
          </p:cNvSpPr>
          <p:nvPr>
            <p:ph idx="1"/>
          </p:nvPr>
        </p:nvSpPr>
        <p:spPr/>
        <p:txBody>
          <a:bodyPr>
            <a:normAutofit fontScale="70000" lnSpcReduction="20000"/>
          </a:bodyPr>
          <a:lstStyle/>
          <a:p>
            <a:pPr>
              <a:lnSpc>
                <a:spcPct val="160000"/>
              </a:lnSpc>
            </a:pPr>
            <a:r>
              <a:rPr lang="en-IN" dirty="0"/>
              <a:t>HRS guidelines- recommend extracardiac over EMB</a:t>
            </a:r>
          </a:p>
          <a:p>
            <a:pPr>
              <a:lnSpc>
                <a:spcPct val="160000"/>
              </a:lnSpc>
            </a:pPr>
            <a:r>
              <a:rPr lang="en-IN" dirty="0"/>
              <a:t>Non-targeted RV biopsy- sensitivity is only around 20%</a:t>
            </a:r>
          </a:p>
          <a:p>
            <a:pPr>
              <a:lnSpc>
                <a:spcPct val="160000"/>
              </a:lnSpc>
            </a:pPr>
            <a:r>
              <a:rPr lang="en-IN" dirty="0"/>
              <a:t>Cardiac imaging and intracardiac voltage mapping improves EMB’s sensitivity</a:t>
            </a:r>
          </a:p>
          <a:p>
            <a:pPr>
              <a:lnSpc>
                <a:spcPct val="160000"/>
              </a:lnSpc>
            </a:pPr>
            <a:r>
              <a:rPr lang="en-IN" dirty="0"/>
              <a:t>Higher yield if LVEF is low, mismatch pattern in PET or signs of RV involvement</a:t>
            </a:r>
          </a:p>
          <a:p>
            <a:pPr>
              <a:lnSpc>
                <a:spcPct val="160000"/>
              </a:lnSpc>
            </a:pPr>
            <a:r>
              <a:rPr lang="en-IN" dirty="0"/>
              <a:t>LV biopsy from VATS</a:t>
            </a:r>
          </a:p>
          <a:p>
            <a:pPr>
              <a:lnSpc>
                <a:spcPct val="160000"/>
              </a:lnSpc>
            </a:pPr>
            <a:r>
              <a:rPr lang="en-IN" dirty="0"/>
              <a:t>HPE: Non-necrotic granulomas, isolated giant cells with or without surrounding lymphocytic/granulocytic infiltration combined with myocardial fibrosis. </a:t>
            </a:r>
          </a:p>
          <a:p>
            <a:pPr>
              <a:lnSpc>
                <a:spcPct val="160000"/>
              </a:lnSpc>
            </a:pPr>
            <a:r>
              <a:rPr lang="en-IN" dirty="0"/>
              <a:t>DDx: ARVC, amyloidosis, giant cell myocarditis, end stage DCMP</a:t>
            </a:r>
          </a:p>
          <a:p>
            <a:endParaRPr lang="en-IN" dirty="0"/>
          </a:p>
        </p:txBody>
      </p:sp>
    </p:spTree>
    <p:extLst>
      <p:ext uri="{BB962C8B-B14F-4D97-AF65-F5344CB8AC3E}">
        <p14:creationId xmlns:p14="http://schemas.microsoft.com/office/powerpoint/2010/main" val="1892719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713C3-7D34-5BD5-A50E-192C14E1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122" y="1180507"/>
            <a:ext cx="9400674" cy="4496985"/>
          </a:xfrm>
          <a:prstGeom prst="rect">
            <a:avLst/>
          </a:prstGeom>
        </p:spPr>
      </p:pic>
      <p:sp>
        <p:nvSpPr>
          <p:cNvPr id="4" name="TextBox 3">
            <a:extLst>
              <a:ext uri="{FF2B5EF4-FFF2-40B4-BE49-F238E27FC236}">
                <a16:creationId xmlns:a16="http://schemas.microsoft.com/office/drawing/2014/main" id="{A7837DAA-29E6-50C8-7060-1160E70CC7B1}"/>
              </a:ext>
            </a:extLst>
          </p:cNvPr>
          <p:cNvSpPr txBox="1"/>
          <p:nvPr/>
        </p:nvSpPr>
        <p:spPr>
          <a:xfrm>
            <a:off x="965735" y="5677492"/>
            <a:ext cx="9808143" cy="707886"/>
          </a:xfrm>
          <a:prstGeom prst="rect">
            <a:avLst/>
          </a:prstGeom>
          <a:noFill/>
        </p:spPr>
        <p:txBody>
          <a:bodyPr wrap="square" rtlCol="0">
            <a:spAutoFit/>
          </a:bodyPr>
          <a:lstStyle/>
          <a:p>
            <a:pPr algn="ctr"/>
            <a:r>
              <a:rPr lang="en-IN" sz="2000" dirty="0"/>
              <a:t>Histopathology of cardiac sarcoidosis: The HPE picture depicts the non-caseating granulomas with vascular wall granulomas</a:t>
            </a:r>
          </a:p>
        </p:txBody>
      </p:sp>
    </p:spTree>
    <p:extLst>
      <p:ext uri="{BB962C8B-B14F-4D97-AF65-F5344CB8AC3E}">
        <p14:creationId xmlns:p14="http://schemas.microsoft.com/office/powerpoint/2010/main" val="67885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A7CCC0-8E49-8C93-0EB9-724BC67D4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7" y="100175"/>
            <a:ext cx="6143626" cy="6111494"/>
          </a:xfrm>
          <a:prstGeom prst="rect">
            <a:avLst/>
          </a:prstGeom>
        </p:spPr>
      </p:pic>
      <p:sp>
        <p:nvSpPr>
          <p:cNvPr id="2" name="TextBox 1">
            <a:extLst>
              <a:ext uri="{FF2B5EF4-FFF2-40B4-BE49-F238E27FC236}">
                <a16:creationId xmlns:a16="http://schemas.microsoft.com/office/drawing/2014/main" id="{7DD4CD45-06B4-EC88-19C1-D3149AA7E052}"/>
              </a:ext>
            </a:extLst>
          </p:cNvPr>
          <p:cNvSpPr txBox="1"/>
          <p:nvPr/>
        </p:nvSpPr>
        <p:spPr>
          <a:xfrm>
            <a:off x="1639503" y="6211669"/>
            <a:ext cx="8912993" cy="646331"/>
          </a:xfrm>
          <a:prstGeom prst="rect">
            <a:avLst/>
          </a:prstGeom>
          <a:noFill/>
        </p:spPr>
        <p:txBody>
          <a:bodyPr wrap="square" rtlCol="0">
            <a:spAutoFit/>
          </a:bodyPr>
          <a:lstStyle/>
          <a:p>
            <a:pPr algn="ctr"/>
            <a:r>
              <a:rPr lang="en-IN" dirty="0"/>
              <a:t>Histopathology of cardiac sarcoidosis: Sarcoid granuloma with interstitial fibrosis stained by Masson trichome stain </a:t>
            </a:r>
          </a:p>
        </p:txBody>
      </p:sp>
    </p:spTree>
    <p:extLst>
      <p:ext uri="{BB962C8B-B14F-4D97-AF65-F5344CB8AC3E}">
        <p14:creationId xmlns:p14="http://schemas.microsoft.com/office/powerpoint/2010/main" val="2487654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8A619A-5802-9417-9A88-E56C5B802962}"/>
              </a:ext>
            </a:extLst>
          </p:cNvPr>
          <p:cNvGraphicFramePr>
            <a:graphicFrameLocks noGrp="1"/>
          </p:cNvGraphicFramePr>
          <p:nvPr>
            <p:extLst>
              <p:ext uri="{D42A27DB-BD31-4B8C-83A1-F6EECF244321}">
                <p14:modId xmlns:p14="http://schemas.microsoft.com/office/powerpoint/2010/main" val="2762272900"/>
              </p:ext>
            </p:extLst>
          </p:nvPr>
        </p:nvGraphicFramePr>
        <p:xfrm>
          <a:off x="763605" y="820999"/>
          <a:ext cx="10664790" cy="5634964"/>
        </p:xfrm>
        <a:graphic>
          <a:graphicData uri="http://schemas.openxmlformats.org/drawingml/2006/table">
            <a:tbl>
              <a:tblPr firstRow="1" bandRow="1">
                <a:tableStyleId>{5C22544A-7EE6-4342-B048-85BDC9FD1C3A}</a:tableStyleId>
              </a:tblPr>
              <a:tblGrid>
                <a:gridCol w="1777465">
                  <a:extLst>
                    <a:ext uri="{9D8B030D-6E8A-4147-A177-3AD203B41FA5}">
                      <a16:colId xmlns:a16="http://schemas.microsoft.com/office/drawing/2014/main" val="3518637329"/>
                    </a:ext>
                  </a:extLst>
                </a:gridCol>
                <a:gridCol w="1777465">
                  <a:extLst>
                    <a:ext uri="{9D8B030D-6E8A-4147-A177-3AD203B41FA5}">
                      <a16:colId xmlns:a16="http://schemas.microsoft.com/office/drawing/2014/main" val="2879734412"/>
                    </a:ext>
                  </a:extLst>
                </a:gridCol>
                <a:gridCol w="1777465">
                  <a:extLst>
                    <a:ext uri="{9D8B030D-6E8A-4147-A177-3AD203B41FA5}">
                      <a16:colId xmlns:a16="http://schemas.microsoft.com/office/drawing/2014/main" val="1034322686"/>
                    </a:ext>
                  </a:extLst>
                </a:gridCol>
                <a:gridCol w="1777465">
                  <a:extLst>
                    <a:ext uri="{9D8B030D-6E8A-4147-A177-3AD203B41FA5}">
                      <a16:colId xmlns:a16="http://schemas.microsoft.com/office/drawing/2014/main" val="3395269438"/>
                    </a:ext>
                  </a:extLst>
                </a:gridCol>
                <a:gridCol w="1777465">
                  <a:extLst>
                    <a:ext uri="{9D8B030D-6E8A-4147-A177-3AD203B41FA5}">
                      <a16:colId xmlns:a16="http://schemas.microsoft.com/office/drawing/2014/main" val="3022589556"/>
                    </a:ext>
                  </a:extLst>
                </a:gridCol>
                <a:gridCol w="1777465">
                  <a:extLst>
                    <a:ext uri="{9D8B030D-6E8A-4147-A177-3AD203B41FA5}">
                      <a16:colId xmlns:a16="http://schemas.microsoft.com/office/drawing/2014/main" val="161794782"/>
                    </a:ext>
                  </a:extLst>
                </a:gridCol>
              </a:tblGrid>
              <a:tr h="322698">
                <a:tc>
                  <a:txBody>
                    <a:bodyPr/>
                    <a:lstStyle/>
                    <a:p>
                      <a:endParaRPr lang="en-IN"/>
                    </a:p>
                  </a:txBody>
                  <a:tcPr/>
                </a:tc>
                <a:tc>
                  <a:txBody>
                    <a:bodyPr/>
                    <a:lstStyle/>
                    <a:p>
                      <a:r>
                        <a:rPr lang="en-IN" dirty="0"/>
                        <a:t>Sensitivity</a:t>
                      </a:r>
                    </a:p>
                  </a:txBody>
                  <a:tcPr/>
                </a:tc>
                <a:tc>
                  <a:txBody>
                    <a:bodyPr/>
                    <a:lstStyle/>
                    <a:p>
                      <a:r>
                        <a:rPr lang="en-IN" dirty="0"/>
                        <a:t>Specificity</a:t>
                      </a:r>
                    </a:p>
                  </a:txBody>
                  <a:tcPr/>
                </a:tc>
                <a:tc>
                  <a:txBody>
                    <a:bodyPr/>
                    <a:lstStyle/>
                    <a:p>
                      <a:r>
                        <a:rPr lang="en-IN" dirty="0"/>
                        <a:t>Radiation</a:t>
                      </a:r>
                    </a:p>
                  </a:txBody>
                  <a:tcPr/>
                </a:tc>
                <a:tc>
                  <a:txBody>
                    <a:bodyPr/>
                    <a:lstStyle/>
                    <a:p>
                      <a:r>
                        <a:rPr lang="en-IN" dirty="0"/>
                        <a:t>Advantages</a:t>
                      </a:r>
                    </a:p>
                  </a:txBody>
                  <a:tcPr/>
                </a:tc>
                <a:tc>
                  <a:txBody>
                    <a:bodyPr/>
                    <a:lstStyle/>
                    <a:p>
                      <a:r>
                        <a:rPr lang="en-IN" dirty="0"/>
                        <a:t>Limitations</a:t>
                      </a:r>
                    </a:p>
                  </a:txBody>
                  <a:tcPr/>
                </a:tc>
                <a:extLst>
                  <a:ext uri="{0D108BD9-81ED-4DB2-BD59-A6C34878D82A}">
                    <a16:rowId xmlns:a16="http://schemas.microsoft.com/office/drawing/2014/main" val="79068481"/>
                  </a:ext>
                </a:extLst>
              </a:tr>
              <a:tr h="1034402">
                <a:tc>
                  <a:txBody>
                    <a:bodyPr/>
                    <a:lstStyle/>
                    <a:p>
                      <a:r>
                        <a:rPr lang="en-IN" b="1" dirty="0"/>
                        <a:t>MPI</a:t>
                      </a:r>
                    </a:p>
                  </a:txBody>
                  <a:tcPr/>
                </a:tc>
                <a:tc>
                  <a:txBody>
                    <a:bodyPr/>
                    <a:lstStyle/>
                    <a:p>
                      <a:r>
                        <a:rPr lang="en-IN" dirty="0"/>
                        <a:t>35-60%</a:t>
                      </a:r>
                    </a:p>
                  </a:txBody>
                  <a:tcPr/>
                </a:tc>
                <a:tc>
                  <a:txBody>
                    <a:bodyPr/>
                    <a:lstStyle/>
                    <a:p>
                      <a:r>
                        <a:rPr lang="en-IN" dirty="0"/>
                        <a:t>-</a:t>
                      </a:r>
                    </a:p>
                  </a:txBody>
                  <a:tcPr/>
                </a:tc>
                <a:tc>
                  <a:txBody>
                    <a:bodyPr/>
                    <a:lstStyle/>
                    <a:p>
                      <a:r>
                        <a:rPr lang="en-IN" dirty="0"/>
                        <a:t>12-18 mSv</a:t>
                      </a:r>
                    </a:p>
                  </a:txBody>
                  <a:tcPr/>
                </a:tc>
                <a:tc>
                  <a:txBody>
                    <a:bodyPr/>
                    <a:lstStyle/>
                    <a:p>
                      <a:r>
                        <a:rPr lang="en-IN" dirty="0"/>
                        <a:t>Pattern distinct from ischemia</a:t>
                      </a:r>
                    </a:p>
                  </a:txBody>
                  <a:tcPr/>
                </a:tc>
                <a:tc>
                  <a:txBody>
                    <a:bodyPr/>
                    <a:lstStyle/>
                    <a:p>
                      <a:r>
                        <a:rPr lang="en-IN" dirty="0"/>
                        <a:t>Reverse distribution not specific for CS</a:t>
                      </a:r>
                    </a:p>
                  </a:txBody>
                  <a:tcPr/>
                </a:tc>
                <a:extLst>
                  <a:ext uri="{0D108BD9-81ED-4DB2-BD59-A6C34878D82A}">
                    <a16:rowId xmlns:a16="http://schemas.microsoft.com/office/drawing/2014/main" val="3648588121"/>
                  </a:ext>
                </a:extLst>
              </a:tr>
              <a:tr h="1273110">
                <a:tc>
                  <a:txBody>
                    <a:bodyPr/>
                    <a:lstStyle/>
                    <a:p>
                      <a:r>
                        <a:rPr lang="en-IN" b="1" dirty="0"/>
                        <a:t>67 Gallium Scintigraphy</a:t>
                      </a:r>
                    </a:p>
                  </a:txBody>
                  <a:tcPr/>
                </a:tc>
                <a:tc>
                  <a:txBody>
                    <a:bodyPr/>
                    <a:lstStyle/>
                    <a:p>
                      <a:r>
                        <a:rPr lang="en-IN" dirty="0"/>
                        <a:t>0-36%</a:t>
                      </a:r>
                    </a:p>
                  </a:txBody>
                  <a:tcPr/>
                </a:tc>
                <a:tc>
                  <a:txBody>
                    <a:bodyPr/>
                    <a:lstStyle/>
                    <a:p>
                      <a:r>
                        <a:rPr lang="en-IN" dirty="0"/>
                        <a:t>80-100%</a:t>
                      </a:r>
                    </a:p>
                  </a:txBody>
                  <a:tcPr/>
                </a:tc>
                <a:tc>
                  <a:txBody>
                    <a:bodyPr/>
                    <a:lstStyle/>
                    <a:p>
                      <a:r>
                        <a:rPr lang="en-IN" dirty="0"/>
                        <a:t>9mSv</a:t>
                      </a:r>
                    </a:p>
                  </a:txBody>
                  <a:tcPr/>
                </a:tc>
                <a:tc>
                  <a:txBody>
                    <a:bodyPr/>
                    <a:lstStyle/>
                    <a:p>
                      <a:r>
                        <a:rPr lang="en-IN" dirty="0"/>
                        <a:t>Whole body imaging</a:t>
                      </a:r>
                    </a:p>
                    <a:p>
                      <a:r>
                        <a:rPr lang="en-IN" dirty="0"/>
                        <a:t>May assess treatment response</a:t>
                      </a:r>
                    </a:p>
                  </a:txBody>
                  <a:tcPr/>
                </a:tc>
                <a:tc>
                  <a:txBody>
                    <a:bodyPr/>
                    <a:lstStyle/>
                    <a:p>
                      <a:r>
                        <a:rPr lang="en-IN" dirty="0"/>
                        <a:t>Low spatial resolution</a:t>
                      </a:r>
                    </a:p>
                    <a:p>
                      <a:endParaRPr lang="en-IN" dirty="0"/>
                    </a:p>
                    <a:p>
                      <a:r>
                        <a:rPr lang="en-IN" dirty="0"/>
                        <a:t>Low sensitivity</a:t>
                      </a:r>
                    </a:p>
                  </a:txBody>
                  <a:tcPr/>
                </a:tc>
                <a:extLst>
                  <a:ext uri="{0D108BD9-81ED-4DB2-BD59-A6C34878D82A}">
                    <a16:rowId xmlns:a16="http://schemas.microsoft.com/office/drawing/2014/main" val="134995096"/>
                  </a:ext>
                </a:extLst>
              </a:tr>
              <a:tr h="1511818">
                <a:tc>
                  <a:txBody>
                    <a:bodyPr/>
                    <a:lstStyle/>
                    <a:p>
                      <a:r>
                        <a:rPr lang="en-IN" b="1" dirty="0"/>
                        <a:t>18-FDG PET</a:t>
                      </a:r>
                    </a:p>
                  </a:txBody>
                  <a:tcPr/>
                </a:tc>
                <a:tc>
                  <a:txBody>
                    <a:bodyPr/>
                    <a:lstStyle/>
                    <a:p>
                      <a:r>
                        <a:rPr lang="en-IN" dirty="0"/>
                        <a:t>89-100%</a:t>
                      </a:r>
                    </a:p>
                  </a:txBody>
                  <a:tcPr/>
                </a:tc>
                <a:tc>
                  <a:txBody>
                    <a:bodyPr/>
                    <a:lstStyle/>
                    <a:p>
                      <a:r>
                        <a:rPr lang="en-IN" dirty="0"/>
                        <a:t>38-97%</a:t>
                      </a:r>
                    </a:p>
                  </a:txBody>
                  <a:tcPr/>
                </a:tc>
                <a:tc>
                  <a:txBody>
                    <a:bodyPr/>
                    <a:lstStyle/>
                    <a:p>
                      <a:r>
                        <a:rPr lang="en-IN" dirty="0"/>
                        <a:t>7mSv</a:t>
                      </a:r>
                    </a:p>
                  </a:txBody>
                  <a:tcPr/>
                </a:tc>
                <a:tc>
                  <a:txBody>
                    <a:bodyPr/>
                    <a:lstStyle/>
                    <a:p>
                      <a:r>
                        <a:rPr lang="en-IN" dirty="0"/>
                        <a:t>Whole body imaging</a:t>
                      </a:r>
                    </a:p>
                    <a:p>
                      <a:r>
                        <a:rPr lang="en-IN" dirty="0"/>
                        <a:t>May assess treatment response</a:t>
                      </a:r>
                    </a:p>
                    <a:p>
                      <a:endParaRPr lang="en-IN" dirty="0"/>
                    </a:p>
                  </a:txBody>
                  <a:tcPr/>
                </a:tc>
                <a:tc>
                  <a:txBody>
                    <a:bodyPr/>
                    <a:lstStyle/>
                    <a:p>
                      <a:r>
                        <a:rPr lang="en-IN" dirty="0"/>
                        <a:t>Cumbersome procedure</a:t>
                      </a:r>
                    </a:p>
                    <a:p>
                      <a:endParaRPr lang="en-IN" dirty="0"/>
                    </a:p>
                    <a:p>
                      <a:r>
                        <a:rPr lang="en-IN" dirty="0"/>
                        <a:t>Patient preparation</a:t>
                      </a:r>
                    </a:p>
                  </a:txBody>
                  <a:tcPr/>
                </a:tc>
                <a:extLst>
                  <a:ext uri="{0D108BD9-81ED-4DB2-BD59-A6C34878D82A}">
                    <a16:rowId xmlns:a16="http://schemas.microsoft.com/office/drawing/2014/main" val="3498936365"/>
                  </a:ext>
                </a:extLst>
              </a:tr>
              <a:tr h="1034402">
                <a:tc>
                  <a:txBody>
                    <a:bodyPr/>
                    <a:lstStyle/>
                    <a:p>
                      <a:r>
                        <a:rPr lang="en-IN" b="1" dirty="0"/>
                        <a:t>CMR</a:t>
                      </a:r>
                    </a:p>
                  </a:txBody>
                  <a:tcPr/>
                </a:tc>
                <a:tc>
                  <a:txBody>
                    <a:bodyPr/>
                    <a:lstStyle/>
                    <a:p>
                      <a:r>
                        <a:rPr lang="en-IN" dirty="0"/>
                        <a:t>100%</a:t>
                      </a:r>
                    </a:p>
                  </a:txBody>
                  <a:tcPr/>
                </a:tc>
                <a:tc>
                  <a:txBody>
                    <a:bodyPr/>
                    <a:lstStyle/>
                    <a:p>
                      <a:r>
                        <a:rPr lang="en-IN" dirty="0"/>
                        <a:t>78%</a:t>
                      </a:r>
                    </a:p>
                  </a:txBody>
                  <a:tcPr/>
                </a:tc>
                <a:tc>
                  <a:txBody>
                    <a:bodyPr/>
                    <a:lstStyle/>
                    <a:p>
                      <a:r>
                        <a:rPr lang="en-IN" dirty="0"/>
                        <a:t>None</a:t>
                      </a:r>
                    </a:p>
                  </a:txBody>
                  <a:tcPr/>
                </a:tc>
                <a:tc>
                  <a:txBody>
                    <a:bodyPr/>
                    <a:lstStyle/>
                    <a:p>
                      <a:r>
                        <a:rPr lang="en-IN" dirty="0"/>
                        <a:t>High spatial resolution</a:t>
                      </a:r>
                    </a:p>
                    <a:p>
                      <a:r>
                        <a:rPr lang="en-IN" dirty="0"/>
                        <a:t>High sensitivity</a:t>
                      </a:r>
                    </a:p>
                  </a:txBody>
                  <a:tcPr/>
                </a:tc>
                <a:tc>
                  <a:txBody>
                    <a:bodyPr/>
                    <a:lstStyle/>
                    <a:p>
                      <a:r>
                        <a:rPr lang="en-IN" dirty="0"/>
                        <a:t>Renal failure</a:t>
                      </a:r>
                    </a:p>
                    <a:p>
                      <a:endParaRPr lang="en-IN" dirty="0"/>
                    </a:p>
                    <a:p>
                      <a:r>
                        <a:rPr lang="en-IN" dirty="0"/>
                        <a:t>Metallic devices</a:t>
                      </a:r>
                    </a:p>
                  </a:txBody>
                  <a:tcPr/>
                </a:tc>
                <a:extLst>
                  <a:ext uri="{0D108BD9-81ED-4DB2-BD59-A6C34878D82A}">
                    <a16:rowId xmlns:a16="http://schemas.microsoft.com/office/drawing/2014/main" val="4163344987"/>
                  </a:ext>
                </a:extLst>
              </a:tr>
            </a:tbl>
          </a:graphicData>
        </a:graphic>
      </p:graphicFrame>
    </p:spTree>
    <p:extLst>
      <p:ext uri="{BB962C8B-B14F-4D97-AF65-F5344CB8AC3E}">
        <p14:creationId xmlns:p14="http://schemas.microsoft.com/office/powerpoint/2010/main" val="1859244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C002E-C776-32A0-EEA5-46A137CFD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267" y="1713297"/>
            <a:ext cx="9103466" cy="4167739"/>
          </a:xfrm>
          <a:prstGeom prst="rect">
            <a:avLst/>
          </a:prstGeom>
        </p:spPr>
      </p:pic>
      <p:sp>
        <p:nvSpPr>
          <p:cNvPr id="4" name="TextBox 3">
            <a:extLst>
              <a:ext uri="{FF2B5EF4-FFF2-40B4-BE49-F238E27FC236}">
                <a16:creationId xmlns:a16="http://schemas.microsoft.com/office/drawing/2014/main" id="{8482B60B-1BDF-BC3D-3F6D-B872E9AE968E}"/>
              </a:ext>
            </a:extLst>
          </p:cNvPr>
          <p:cNvSpPr txBox="1"/>
          <p:nvPr/>
        </p:nvSpPr>
        <p:spPr>
          <a:xfrm>
            <a:off x="7449954" y="6073170"/>
            <a:ext cx="5061285" cy="784830"/>
          </a:xfrm>
          <a:prstGeom prst="rect">
            <a:avLst/>
          </a:prstGeom>
          <a:noFill/>
        </p:spPr>
        <p:txBody>
          <a:bodyPr wrap="square" rtlCol="0">
            <a:spAutoFit/>
          </a:bodyPr>
          <a:lstStyle/>
          <a:p>
            <a:r>
              <a:rPr lang="en-US" sz="900" b="0" i="0" dirty="0">
                <a:solidFill>
                  <a:srgbClr val="222222"/>
                </a:solidFill>
                <a:effectLst/>
                <a:latin typeface="Arial" panose="020B0604020202020204" pitchFamily="34" charset="0"/>
              </a:rPr>
              <a:t>"A joint procedural position statement on imaging in cardiac sarcoidosis: from the Cardiovascular and Inflammation &amp; Infection Committees of the European Association of Nuclear Medicine, the European Association of Cardiovascular Imaging, and the American Society of Nuclear Cardiology." </a:t>
            </a:r>
            <a:r>
              <a:rPr lang="en-US" sz="900" b="0" i="1" dirty="0">
                <a:solidFill>
                  <a:srgbClr val="222222"/>
                </a:solidFill>
                <a:effectLst/>
                <a:latin typeface="Arial" panose="020B0604020202020204" pitchFamily="34" charset="0"/>
              </a:rPr>
              <a:t>European Heart Journal-Cardiovascular Imaging</a:t>
            </a:r>
            <a:r>
              <a:rPr lang="en-US" sz="900" b="0" i="0" dirty="0">
                <a:solidFill>
                  <a:srgbClr val="222222"/>
                </a:solidFill>
                <a:effectLst/>
                <a:latin typeface="Arial" panose="020B0604020202020204" pitchFamily="34" charset="0"/>
              </a:rPr>
              <a:t> 18, no. 10 (2017): 1073-1089.</a:t>
            </a:r>
            <a:endParaRPr lang="en-IN" sz="900" dirty="0"/>
          </a:p>
        </p:txBody>
      </p:sp>
    </p:spTree>
    <p:extLst>
      <p:ext uri="{BB962C8B-B14F-4D97-AF65-F5344CB8AC3E}">
        <p14:creationId xmlns:p14="http://schemas.microsoft.com/office/powerpoint/2010/main" val="1184606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B93D-5380-F39C-C672-F32C28BFCAAA}"/>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Indian Data on cardiac sarcoid</a:t>
            </a:r>
          </a:p>
        </p:txBody>
      </p:sp>
      <p:pic>
        <p:nvPicPr>
          <p:cNvPr id="4" name="Content Placeholder 3">
            <a:extLst>
              <a:ext uri="{FF2B5EF4-FFF2-40B4-BE49-F238E27FC236}">
                <a16:creationId xmlns:a16="http://schemas.microsoft.com/office/drawing/2014/main" id="{84CEA3EA-F900-3520-43B4-CC9E02A4C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626" y="2127183"/>
            <a:ext cx="10966747" cy="4023360"/>
          </a:xfrm>
          <a:prstGeom prst="rect">
            <a:avLst/>
          </a:prstGeom>
        </p:spPr>
      </p:pic>
    </p:spTree>
    <p:extLst>
      <p:ext uri="{BB962C8B-B14F-4D97-AF65-F5344CB8AC3E}">
        <p14:creationId xmlns:p14="http://schemas.microsoft.com/office/powerpoint/2010/main" val="4181725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9269-ABD8-40E9-3469-8719692F03B9}"/>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JCS 2016 guidelines</a:t>
            </a:r>
          </a:p>
        </p:txBody>
      </p:sp>
      <p:pic>
        <p:nvPicPr>
          <p:cNvPr id="5" name="Content Placeholder 4">
            <a:extLst>
              <a:ext uri="{FF2B5EF4-FFF2-40B4-BE49-F238E27FC236}">
                <a16:creationId xmlns:a16="http://schemas.microsoft.com/office/drawing/2014/main" id="{F4526292-25AC-1218-445E-7D3DB8740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959" y="1461633"/>
            <a:ext cx="9418082" cy="5396367"/>
          </a:xfrm>
        </p:spPr>
      </p:pic>
    </p:spTree>
    <p:extLst>
      <p:ext uri="{BB962C8B-B14F-4D97-AF65-F5344CB8AC3E}">
        <p14:creationId xmlns:p14="http://schemas.microsoft.com/office/powerpoint/2010/main" val="65349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6E3A-C505-99CA-9C08-85683DDBBB45}"/>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Introduction: Sarcoidosis</a:t>
            </a:r>
          </a:p>
        </p:txBody>
      </p:sp>
      <p:sp>
        <p:nvSpPr>
          <p:cNvPr id="3" name="Content Placeholder 2">
            <a:extLst>
              <a:ext uri="{FF2B5EF4-FFF2-40B4-BE49-F238E27FC236}">
                <a16:creationId xmlns:a16="http://schemas.microsoft.com/office/drawing/2014/main" id="{BD36A15E-D21B-FB56-45B1-0D5A77A16397}"/>
              </a:ext>
            </a:extLst>
          </p:cNvPr>
          <p:cNvSpPr>
            <a:spLocks noGrp="1"/>
          </p:cNvSpPr>
          <p:nvPr>
            <p:ph idx="1"/>
          </p:nvPr>
        </p:nvSpPr>
        <p:spPr/>
        <p:txBody>
          <a:bodyPr>
            <a:normAutofit lnSpcReduction="10000"/>
          </a:bodyPr>
          <a:lstStyle/>
          <a:p>
            <a:pPr>
              <a:lnSpc>
                <a:spcPct val="150000"/>
              </a:lnSpc>
            </a:pPr>
            <a:r>
              <a:rPr lang="en-IN" sz="2400" dirty="0"/>
              <a:t>Multisystem granulomatous disease of unknown aetiology</a:t>
            </a:r>
          </a:p>
          <a:p>
            <a:pPr>
              <a:lnSpc>
                <a:spcPct val="150000"/>
              </a:lnSpc>
            </a:pPr>
            <a:r>
              <a:rPr lang="en-IN" sz="2400" dirty="0"/>
              <a:t>Caused by an immunological response to an unidentified antigenic trigger in genetically susceptible persons</a:t>
            </a:r>
          </a:p>
          <a:p>
            <a:pPr>
              <a:lnSpc>
                <a:spcPct val="150000"/>
              </a:lnSpc>
            </a:pPr>
            <a:r>
              <a:rPr lang="en-IN" sz="2400" b="1" dirty="0"/>
              <a:t>Age</a:t>
            </a:r>
            <a:r>
              <a:rPr lang="en-IN" sz="2400" dirty="0"/>
              <a:t>: 25-60 years of age</a:t>
            </a:r>
          </a:p>
          <a:p>
            <a:pPr>
              <a:lnSpc>
                <a:spcPct val="150000"/>
              </a:lnSpc>
            </a:pPr>
            <a:r>
              <a:rPr lang="en-IN" sz="2400" dirty="0"/>
              <a:t>Rare in people with age &lt;15 or &gt; 70 years</a:t>
            </a:r>
          </a:p>
          <a:p>
            <a:pPr>
              <a:lnSpc>
                <a:spcPct val="150000"/>
              </a:lnSpc>
            </a:pPr>
            <a:r>
              <a:rPr lang="en-IN" sz="2400" dirty="0"/>
              <a:t>Prevalence of CS in patients with systemic sarcoidosis- </a:t>
            </a:r>
            <a:r>
              <a:rPr lang="en-IN" sz="2400" b="1" dirty="0"/>
              <a:t>3.7-54.9%</a:t>
            </a:r>
          </a:p>
          <a:p>
            <a:pPr>
              <a:lnSpc>
                <a:spcPct val="150000"/>
              </a:lnSpc>
            </a:pPr>
            <a:r>
              <a:rPr lang="en-IN" sz="2400" dirty="0"/>
              <a:t>Prevalence of isolated CS-</a:t>
            </a:r>
            <a:r>
              <a:rPr lang="en-IN" sz="2400" b="1" dirty="0"/>
              <a:t> 5%</a:t>
            </a:r>
          </a:p>
          <a:p>
            <a:pPr>
              <a:lnSpc>
                <a:spcPct val="150000"/>
              </a:lnSpc>
            </a:pPr>
            <a:endParaRPr lang="en-IN" sz="2400"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3426576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08F6-B90A-D335-23B3-2A2D3AB8DE07}"/>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Heart Rhythm Society guidelines</a:t>
            </a:r>
          </a:p>
        </p:txBody>
      </p:sp>
      <p:pic>
        <p:nvPicPr>
          <p:cNvPr id="5" name="Content Placeholder 4">
            <a:extLst>
              <a:ext uri="{FF2B5EF4-FFF2-40B4-BE49-F238E27FC236}">
                <a16:creationId xmlns:a16="http://schemas.microsoft.com/office/drawing/2014/main" id="{60014DB0-5FF3-2FF4-A6B5-00DBBA5B0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406" y="1869016"/>
            <a:ext cx="9560683" cy="4117898"/>
          </a:xfrm>
        </p:spPr>
      </p:pic>
    </p:spTree>
    <p:extLst>
      <p:ext uri="{BB962C8B-B14F-4D97-AF65-F5344CB8AC3E}">
        <p14:creationId xmlns:p14="http://schemas.microsoft.com/office/powerpoint/2010/main" val="3596573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2110C-A7AB-B831-CFB9-0570F775E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8" y="995213"/>
            <a:ext cx="12016563" cy="4867573"/>
          </a:xfrm>
          <a:prstGeom prst="rect">
            <a:avLst/>
          </a:prstGeom>
        </p:spPr>
      </p:pic>
      <p:sp>
        <p:nvSpPr>
          <p:cNvPr id="4" name="TextBox 3">
            <a:extLst>
              <a:ext uri="{FF2B5EF4-FFF2-40B4-BE49-F238E27FC236}">
                <a16:creationId xmlns:a16="http://schemas.microsoft.com/office/drawing/2014/main" id="{1395CC20-1AE8-0AE9-550B-965EAD657BBA}"/>
              </a:ext>
            </a:extLst>
          </p:cNvPr>
          <p:cNvSpPr txBox="1"/>
          <p:nvPr/>
        </p:nvSpPr>
        <p:spPr>
          <a:xfrm>
            <a:off x="6833937" y="6102417"/>
            <a:ext cx="5270344" cy="830997"/>
          </a:xfrm>
          <a:prstGeom prst="rect">
            <a:avLst/>
          </a:prstGeom>
          <a:noFill/>
        </p:spPr>
        <p:txBody>
          <a:bodyPr wrap="square" rtlCol="0">
            <a:spAutoFit/>
          </a:bodyPr>
          <a:lstStyle/>
          <a:p>
            <a:pPr algn="ctr"/>
            <a:r>
              <a:rPr lang="en-IN" sz="1200" b="0" i="0" dirty="0">
                <a:solidFill>
                  <a:srgbClr val="222222"/>
                </a:solidFill>
                <a:effectLst/>
                <a:latin typeface="Arial" panose="020B0604020202020204" pitchFamily="34" charset="0"/>
              </a:rPr>
              <a:t>Kawai H, Sarai M, Kato Y, </a:t>
            </a:r>
            <a:r>
              <a:rPr lang="en-IN" sz="1200" b="0" i="0" dirty="0" err="1">
                <a:solidFill>
                  <a:srgbClr val="222222"/>
                </a:solidFill>
                <a:effectLst/>
                <a:latin typeface="Arial" panose="020B0604020202020204" pitchFamily="34" charset="0"/>
              </a:rPr>
              <a:t>Naruse</a:t>
            </a:r>
            <a:r>
              <a:rPr lang="en-IN" sz="1200" b="0" i="0" dirty="0">
                <a:solidFill>
                  <a:srgbClr val="222222"/>
                </a:solidFill>
                <a:effectLst/>
                <a:latin typeface="Arial" panose="020B0604020202020204" pitchFamily="34" charset="0"/>
              </a:rPr>
              <a:t> H, Watanabe A, Matsuyama T, Takahashi H, </a:t>
            </a:r>
            <a:r>
              <a:rPr lang="en-IN" sz="1200" b="0" i="0" dirty="0" err="1">
                <a:solidFill>
                  <a:srgbClr val="222222"/>
                </a:solidFill>
                <a:effectLst/>
                <a:latin typeface="Arial" panose="020B0604020202020204" pitchFamily="34" charset="0"/>
              </a:rPr>
              <a:t>Motoyama</a:t>
            </a:r>
            <a:r>
              <a:rPr lang="en-IN" sz="1200" b="0" i="0" dirty="0">
                <a:solidFill>
                  <a:srgbClr val="222222"/>
                </a:solidFill>
                <a:effectLst/>
                <a:latin typeface="Arial" panose="020B0604020202020204" pitchFamily="34" charset="0"/>
              </a:rPr>
              <a:t> S, Ishii J, Morimoto SI, Toyama H. Diagnosis of isolated cardiac sarcoidosis based on new guidelines. ESC Heart Failure. 2020 Oct;7(5):2662-71.</a:t>
            </a:r>
            <a:endParaRPr lang="en-IN" sz="1200" dirty="0"/>
          </a:p>
        </p:txBody>
      </p:sp>
    </p:spTree>
    <p:extLst>
      <p:ext uri="{BB962C8B-B14F-4D97-AF65-F5344CB8AC3E}">
        <p14:creationId xmlns:p14="http://schemas.microsoft.com/office/powerpoint/2010/main" val="2542428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4EFB-1ADB-D007-87BA-E611F97012D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Indications to treat</a:t>
            </a:r>
          </a:p>
        </p:txBody>
      </p:sp>
      <p:sp>
        <p:nvSpPr>
          <p:cNvPr id="3" name="Content Placeholder 2">
            <a:extLst>
              <a:ext uri="{FF2B5EF4-FFF2-40B4-BE49-F238E27FC236}">
                <a16:creationId xmlns:a16="http://schemas.microsoft.com/office/drawing/2014/main" id="{2B66ADDE-B2B1-45AB-9EF4-CCD8CFE869AD}"/>
              </a:ext>
            </a:extLst>
          </p:cNvPr>
          <p:cNvSpPr>
            <a:spLocks noGrp="1"/>
          </p:cNvSpPr>
          <p:nvPr>
            <p:ph idx="1"/>
          </p:nvPr>
        </p:nvSpPr>
        <p:spPr/>
        <p:txBody>
          <a:bodyPr>
            <a:normAutofit/>
          </a:bodyPr>
          <a:lstStyle/>
          <a:p>
            <a:pPr>
              <a:lnSpc>
                <a:spcPct val="150000"/>
              </a:lnSpc>
            </a:pPr>
            <a:r>
              <a:rPr lang="en-IN" sz="2400" dirty="0"/>
              <a:t>Mobitz II or 3</a:t>
            </a:r>
            <a:r>
              <a:rPr lang="en-IN" sz="2400" baseline="30000" dirty="0"/>
              <a:t>rd</a:t>
            </a:r>
            <a:r>
              <a:rPr lang="en-IN" sz="2400" dirty="0"/>
              <a:t> degree heart block and evidence of myocardial inflammation</a:t>
            </a:r>
          </a:p>
          <a:p>
            <a:pPr>
              <a:lnSpc>
                <a:spcPct val="150000"/>
              </a:lnSpc>
            </a:pPr>
            <a:r>
              <a:rPr lang="en-IN" sz="2400" dirty="0"/>
              <a:t>Frequent ventricular ectopy or non-sustained VAs and evidence of myocardial inflammation</a:t>
            </a:r>
          </a:p>
          <a:p>
            <a:pPr>
              <a:lnSpc>
                <a:spcPct val="150000"/>
              </a:lnSpc>
            </a:pPr>
            <a:r>
              <a:rPr lang="en-IN" sz="2400" dirty="0"/>
              <a:t>Sustained VAs and evidence of myocardial inflammation</a:t>
            </a:r>
          </a:p>
          <a:p>
            <a:pPr>
              <a:lnSpc>
                <a:spcPct val="150000"/>
              </a:lnSpc>
            </a:pPr>
            <a:r>
              <a:rPr lang="en-IN" sz="2400" dirty="0"/>
              <a:t>LV dysfunction and evidence of myocardial inflammation</a:t>
            </a:r>
          </a:p>
        </p:txBody>
      </p:sp>
    </p:spTree>
    <p:extLst>
      <p:ext uri="{BB962C8B-B14F-4D97-AF65-F5344CB8AC3E}">
        <p14:creationId xmlns:p14="http://schemas.microsoft.com/office/powerpoint/2010/main" val="749024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A645-1F59-AA79-7DCF-5EB0B847E5B9}"/>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Immunosuppression</a:t>
            </a:r>
          </a:p>
        </p:txBody>
      </p:sp>
      <p:sp>
        <p:nvSpPr>
          <p:cNvPr id="3" name="Content Placeholder 2">
            <a:extLst>
              <a:ext uri="{FF2B5EF4-FFF2-40B4-BE49-F238E27FC236}">
                <a16:creationId xmlns:a16="http://schemas.microsoft.com/office/drawing/2014/main" id="{6F2E243D-B0AB-F36A-12AE-CDBB6BBF8BA7}"/>
              </a:ext>
            </a:extLst>
          </p:cNvPr>
          <p:cNvSpPr>
            <a:spLocks noGrp="1"/>
          </p:cNvSpPr>
          <p:nvPr>
            <p:ph idx="1"/>
          </p:nvPr>
        </p:nvSpPr>
        <p:spPr/>
        <p:txBody>
          <a:bodyPr>
            <a:normAutofit fontScale="85000" lnSpcReduction="10000"/>
          </a:bodyPr>
          <a:lstStyle/>
          <a:p>
            <a:pPr>
              <a:lnSpc>
                <a:spcPct val="150000"/>
              </a:lnSpc>
            </a:pPr>
            <a:r>
              <a:rPr lang="en-IN" dirty="0"/>
              <a:t>Corticosteroids- improve AV conduction in 40% of patients and may prevent deterioration of LV function</a:t>
            </a:r>
          </a:p>
          <a:p>
            <a:pPr>
              <a:lnSpc>
                <a:spcPct val="150000"/>
              </a:lnSpc>
            </a:pPr>
            <a:r>
              <a:rPr lang="en-IN" dirty="0"/>
              <a:t>Effects on arrhythmias and mortality remain ambiguous due to poor data quality</a:t>
            </a:r>
          </a:p>
          <a:p>
            <a:pPr>
              <a:lnSpc>
                <a:spcPct val="150000"/>
              </a:lnSpc>
            </a:pPr>
            <a:r>
              <a:rPr lang="en-IN" dirty="0"/>
              <a:t>In subclinical disease with absent LV dysfunction, the benefit of CS is unclear</a:t>
            </a:r>
          </a:p>
          <a:p>
            <a:pPr>
              <a:lnSpc>
                <a:spcPct val="150000"/>
              </a:lnSpc>
            </a:pPr>
            <a:r>
              <a:rPr lang="en-IN" dirty="0"/>
              <a:t>Prednisolone is started at a dose of 0.5mg/kg</a:t>
            </a:r>
          </a:p>
          <a:p>
            <a:pPr>
              <a:lnSpc>
                <a:spcPct val="150000"/>
              </a:lnSpc>
            </a:pPr>
            <a:r>
              <a:rPr lang="en-IN" dirty="0"/>
              <a:t>Rapid progressively heart failure, life threatening arrhythmias and extensive inflammation on PET: IV methylprednisolone for 2-3 days</a:t>
            </a:r>
          </a:p>
        </p:txBody>
      </p:sp>
    </p:spTree>
    <p:extLst>
      <p:ext uri="{BB962C8B-B14F-4D97-AF65-F5344CB8AC3E}">
        <p14:creationId xmlns:p14="http://schemas.microsoft.com/office/powerpoint/2010/main" val="3513732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D84E-5B71-FDDA-914D-80ECD38DD789}"/>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Immunosuppression(cont.)</a:t>
            </a:r>
          </a:p>
        </p:txBody>
      </p:sp>
      <p:sp>
        <p:nvSpPr>
          <p:cNvPr id="3" name="Content Placeholder 2">
            <a:extLst>
              <a:ext uri="{FF2B5EF4-FFF2-40B4-BE49-F238E27FC236}">
                <a16:creationId xmlns:a16="http://schemas.microsoft.com/office/drawing/2014/main" id="{AB150A6F-E12E-530A-E6EA-305E08514F7D}"/>
              </a:ext>
            </a:extLst>
          </p:cNvPr>
          <p:cNvSpPr>
            <a:spLocks noGrp="1"/>
          </p:cNvSpPr>
          <p:nvPr>
            <p:ph idx="1"/>
          </p:nvPr>
        </p:nvSpPr>
        <p:spPr/>
        <p:txBody>
          <a:bodyPr>
            <a:normAutofit/>
          </a:bodyPr>
          <a:lstStyle/>
          <a:p>
            <a:pPr>
              <a:lnSpc>
                <a:spcPct val="150000"/>
              </a:lnSpc>
            </a:pPr>
            <a:r>
              <a:rPr lang="en-IN" sz="2400" dirty="0"/>
              <a:t>Steroids are down-titrated 5-10mg every 4 weekly, until a maintenance of 10mg/day is reached</a:t>
            </a:r>
          </a:p>
          <a:p>
            <a:pPr>
              <a:lnSpc>
                <a:spcPct val="150000"/>
              </a:lnSpc>
            </a:pPr>
            <a:r>
              <a:rPr lang="en-IN" sz="2400" dirty="0"/>
              <a:t>Follow up: 3-6 months</a:t>
            </a:r>
          </a:p>
          <a:p>
            <a:pPr>
              <a:lnSpc>
                <a:spcPct val="150000"/>
              </a:lnSpc>
            </a:pPr>
            <a:r>
              <a:rPr lang="en-IN" sz="2400" dirty="0"/>
              <a:t>‘Selective’ over ‘routine’ PET strategy is preferred</a:t>
            </a:r>
          </a:p>
          <a:p>
            <a:pPr>
              <a:lnSpc>
                <a:spcPct val="150000"/>
              </a:lnSpc>
            </a:pPr>
            <a:r>
              <a:rPr lang="en-IN" sz="2400" dirty="0"/>
              <a:t>Second line immunosuppression: MTX, azathioprine, MMF, </a:t>
            </a:r>
            <a:r>
              <a:rPr lang="en-IN" sz="2400" dirty="0" err="1"/>
              <a:t>lenflunomide</a:t>
            </a:r>
            <a:endParaRPr lang="en-IN" sz="2400" dirty="0"/>
          </a:p>
          <a:p>
            <a:pPr>
              <a:lnSpc>
                <a:spcPct val="150000"/>
              </a:lnSpc>
            </a:pPr>
            <a:r>
              <a:rPr lang="en-IN" sz="2400" dirty="0"/>
              <a:t>Biologics: TNF-alpha inhibitors, Adalimumab</a:t>
            </a:r>
          </a:p>
        </p:txBody>
      </p:sp>
    </p:spTree>
    <p:extLst>
      <p:ext uri="{BB962C8B-B14F-4D97-AF65-F5344CB8AC3E}">
        <p14:creationId xmlns:p14="http://schemas.microsoft.com/office/powerpoint/2010/main" val="4197482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EEA4-C7DD-D866-C0F2-9B8D3BAE0A56}"/>
              </a:ext>
            </a:extLst>
          </p:cNvPr>
          <p:cNvSpPr>
            <a:spLocks noGrp="1"/>
          </p:cNvSpPr>
          <p:nvPr>
            <p:ph type="title"/>
          </p:nvPr>
        </p:nvSpPr>
        <p:spPr/>
        <p:txBody>
          <a:bodyPr/>
          <a:lstStyle/>
          <a:p>
            <a:r>
              <a:rPr lang="en-IN" dirty="0"/>
              <a:t>First randomised study: </a:t>
            </a:r>
            <a:r>
              <a:rPr lang="en-IN" b="1" dirty="0">
                <a:solidFill>
                  <a:schemeClr val="accent1">
                    <a:lumMod val="75000"/>
                  </a:schemeClr>
                </a:solidFill>
                <a:latin typeface="Gabriola" panose="04040605051002020D02" pitchFamily="82" charset="0"/>
              </a:rPr>
              <a:t>CHASM CS-RCT</a:t>
            </a:r>
          </a:p>
        </p:txBody>
      </p:sp>
      <p:graphicFrame>
        <p:nvGraphicFramePr>
          <p:cNvPr id="8" name="Diagram 7">
            <a:extLst>
              <a:ext uri="{FF2B5EF4-FFF2-40B4-BE49-F238E27FC236}">
                <a16:creationId xmlns:a16="http://schemas.microsoft.com/office/drawing/2014/main" id="{36B69570-E39B-BADC-4294-4D8FFA533C54}"/>
              </a:ext>
            </a:extLst>
          </p:cNvPr>
          <p:cNvGraphicFramePr/>
          <p:nvPr>
            <p:extLst>
              <p:ext uri="{D42A27DB-BD31-4B8C-83A1-F6EECF244321}">
                <p14:modId xmlns:p14="http://schemas.microsoft.com/office/powerpoint/2010/main" val="1305023740"/>
              </p:ext>
            </p:extLst>
          </p:nvPr>
        </p:nvGraphicFramePr>
        <p:xfrm>
          <a:off x="2212741" y="1414913"/>
          <a:ext cx="7766517" cy="5351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604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947E-5CD3-F02C-19ED-6AB0E95D8B3D}"/>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Symptomatic VAs</a:t>
            </a:r>
          </a:p>
        </p:txBody>
      </p:sp>
      <p:sp>
        <p:nvSpPr>
          <p:cNvPr id="3" name="Content Placeholder 2">
            <a:extLst>
              <a:ext uri="{FF2B5EF4-FFF2-40B4-BE49-F238E27FC236}">
                <a16:creationId xmlns:a16="http://schemas.microsoft.com/office/drawing/2014/main" id="{7512B8BE-A422-B9D0-3B08-9D6943DF403B}"/>
              </a:ext>
            </a:extLst>
          </p:cNvPr>
          <p:cNvSpPr>
            <a:spLocks noGrp="1"/>
          </p:cNvSpPr>
          <p:nvPr>
            <p:ph idx="1"/>
          </p:nvPr>
        </p:nvSpPr>
        <p:spPr/>
        <p:txBody>
          <a:bodyPr>
            <a:normAutofit/>
          </a:bodyPr>
          <a:lstStyle/>
          <a:p>
            <a:pPr>
              <a:lnSpc>
                <a:spcPct val="150000"/>
              </a:lnSpc>
            </a:pPr>
            <a:r>
              <a:rPr lang="en-IN" sz="2400" dirty="0"/>
              <a:t>Role of steroids on symptomatic VAs is unpredictable</a:t>
            </a:r>
          </a:p>
          <a:p>
            <a:pPr>
              <a:lnSpc>
                <a:spcPct val="150000"/>
              </a:lnSpc>
            </a:pPr>
            <a:r>
              <a:rPr lang="en-IN" sz="2400" dirty="0"/>
              <a:t>Amiodarone and sotalol are started along with CS</a:t>
            </a:r>
          </a:p>
          <a:p>
            <a:pPr>
              <a:lnSpc>
                <a:spcPct val="150000"/>
              </a:lnSpc>
            </a:pPr>
            <a:r>
              <a:rPr lang="en-IN" sz="2400" dirty="0"/>
              <a:t>Beta blockers can be added</a:t>
            </a:r>
          </a:p>
          <a:p>
            <a:pPr>
              <a:lnSpc>
                <a:spcPct val="150000"/>
              </a:lnSpc>
            </a:pPr>
            <a:r>
              <a:rPr lang="en-IN" sz="2400" dirty="0"/>
              <a:t>Class I AA drugs avoided in structural heart disease with myocardial scarring</a:t>
            </a:r>
          </a:p>
          <a:p>
            <a:pPr>
              <a:lnSpc>
                <a:spcPct val="150000"/>
              </a:lnSpc>
            </a:pPr>
            <a:r>
              <a:rPr lang="en-IN" sz="2400" dirty="0"/>
              <a:t>If medical therapy fails, catheter ablation can be tried</a:t>
            </a:r>
          </a:p>
        </p:txBody>
      </p:sp>
    </p:spTree>
    <p:extLst>
      <p:ext uri="{BB962C8B-B14F-4D97-AF65-F5344CB8AC3E}">
        <p14:creationId xmlns:p14="http://schemas.microsoft.com/office/powerpoint/2010/main" val="3769321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EE65-9DD2-2604-A77A-F81E0AA7BF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55A1B6-6B94-7BD9-C0F7-98C0B5C5D55C}"/>
              </a:ext>
            </a:extLst>
          </p:cNvPr>
          <p:cNvPicPr>
            <a:picLocks noChangeAspect="1"/>
          </p:cNvPicPr>
          <p:nvPr/>
        </p:nvPicPr>
        <p:blipFill>
          <a:blip r:embed="rId2"/>
          <a:stretch>
            <a:fillRect/>
          </a:stretch>
        </p:blipFill>
        <p:spPr>
          <a:xfrm>
            <a:off x="1588168" y="282700"/>
            <a:ext cx="7960093" cy="6292599"/>
          </a:xfrm>
          <a:prstGeom prst="rect">
            <a:avLst/>
          </a:prstGeom>
        </p:spPr>
      </p:pic>
      <p:sp>
        <p:nvSpPr>
          <p:cNvPr id="2" name="TextBox 1">
            <a:extLst>
              <a:ext uri="{FF2B5EF4-FFF2-40B4-BE49-F238E27FC236}">
                <a16:creationId xmlns:a16="http://schemas.microsoft.com/office/drawing/2014/main" id="{00D34DF8-99C6-8418-4C00-679626D5D7F2}"/>
              </a:ext>
            </a:extLst>
          </p:cNvPr>
          <p:cNvSpPr txBox="1"/>
          <p:nvPr/>
        </p:nvSpPr>
        <p:spPr>
          <a:xfrm>
            <a:off x="7892716" y="6217920"/>
            <a:ext cx="4299284" cy="707886"/>
          </a:xfrm>
          <a:prstGeom prst="rect">
            <a:avLst/>
          </a:prstGeom>
          <a:noFill/>
        </p:spPr>
        <p:txBody>
          <a:bodyPr wrap="square" rtlCol="0">
            <a:spAutoFit/>
          </a:bodyPr>
          <a:lstStyle/>
          <a:p>
            <a:r>
              <a:rPr lang="en-IN" sz="1000" b="0" i="0" dirty="0" err="1">
                <a:solidFill>
                  <a:srgbClr val="222222"/>
                </a:solidFill>
                <a:effectLst/>
                <a:latin typeface="Arial" panose="020B0604020202020204" pitchFamily="34" charset="0"/>
              </a:rPr>
              <a:t>Yalagudri</a:t>
            </a:r>
            <a:r>
              <a:rPr lang="en-IN" sz="1000" b="0" i="0" dirty="0">
                <a:solidFill>
                  <a:srgbClr val="222222"/>
                </a:solidFill>
                <a:effectLst/>
                <a:latin typeface="Arial" panose="020B0604020202020204" pitchFamily="34" charset="0"/>
              </a:rPr>
              <a:t> S, Zin Thu N, </a:t>
            </a:r>
            <a:r>
              <a:rPr lang="en-IN" sz="1000" b="0" i="0" dirty="0" err="1">
                <a:solidFill>
                  <a:srgbClr val="222222"/>
                </a:solidFill>
                <a:effectLst/>
                <a:latin typeface="Arial" panose="020B0604020202020204" pitchFamily="34" charset="0"/>
              </a:rPr>
              <a:t>Devidutta</a:t>
            </a:r>
            <a:r>
              <a:rPr lang="en-IN" sz="1000" b="0" i="0" dirty="0">
                <a:solidFill>
                  <a:srgbClr val="222222"/>
                </a:solidFill>
                <a:effectLst/>
                <a:latin typeface="Arial" panose="020B0604020202020204" pitchFamily="34" charset="0"/>
              </a:rPr>
              <a:t> S, </a:t>
            </a:r>
            <a:r>
              <a:rPr lang="en-IN" sz="1000" b="0" i="0" dirty="0" err="1">
                <a:solidFill>
                  <a:srgbClr val="222222"/>
                </a:solidFill>
                <a:effectLst/>
                <a:latin typeface="Arial" panose="020B0604020202020204" pitchFamily="34" charset="0"/>
              </a:rPr>
              <a:t>Saggu</a:t>
            </a:r>
            <a:r>
              <a:rPr lang="en-IN" sz="1000" b="0" i="0" dirty="0">
                <a:solidFill>
                  <a:srgbClr val="222222"/>
                </a:solidFill>
                <a:effectLst/>
                <a:latin typeface="Arial" panose="020B0604020202020204" pitchFamily="34" charset="0"/>
              </a:rPr>
              <a:t> D, </a:t>
            </a:r>
            <a:r>
              <a:rPr lang="en-IN" sz="1000" b="0" i="0" dirty="0" err="1">
                <a:solidFill>
                  <a:srgbClr val="222222"/>
                </a:solidFill>
                <a:effectLst/>
                <a:latin typeface="Arial" panose="020B0604020202020204" pitchFamily="34" charset="0"/>
              </a:rPr>
              <a:t>Thachil</a:t>
            </a:r>
            <a:r>
              <a:rPr lang="en-IN" sz="1000" b="0" i="0" dirty="0">
                <a:solidFill>
                  <a:srgbClr val="222222"/>
                </a:solidFill>
                <a:effectLst/>
                <a:latin typeface="Arial" panose="020B0604020202020204" pitchFamily="34" charset="0"/>
              </a:rPr>
              <a:t> A, </a:t>
            </a:r>
            <a:r>
              <a:rPr lang="en-IN" sz="1000" b="0" i="0" dirty="0" err="1">
                <a:solidFill>
                  <a:srgbClr val="222222"/>
                </a:solidFill>
                <a:effectLst/>
                <a:latin typeface="Arial" panose="020B0604020202020204" pitchFamily="34" charset="0"/>
              </a:rPr>
              <a:t>Chennapragada</a:t>
            </a:r>
            <a:r>
              <a:rPr lang="en-IN" sz="1000" b="0" i="0" dirty="0">
                <a:solidFill>
                  <a:srgbClr val="222222"/>
                </a:solidFill>
                <a:effectLst/>
                <a:latin typeface="Arial" panose="020B0604020202020204" pitchFamily="34" charset="0"/>
              </a:rPr>
              <a:t> S, Narasimhan C. Tailored approach for management of ventricular tachycardia in cardiac sarcoidosis. Journal of Cardiovascular Electrophysiology. 2017 Aug;28(8):893-902.</a:t>
            </a:r>
            <a:endParaRPr lang="en-IN" sz="1000" dirty="0"/>
          </a:p>
        </p:txBody>
      </p:sp>
    </p:spTree>
    <p:extLst>
      <p:ext uri="{BB962C8B-B14F-4D97-AF65-F5344CB8AC3E}">
        <p14:creationId xmlns:p14="http://schemas.microsoft.com/office/powerpoint/2010/main" val="2643539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6D8FCB93-981C-85B7-CF46-C3594201D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518" y="142040"/>
            <a:ext cx="7834963" cy="7348796"/>
          </a:xfrm>
          <a:prstGeom prst="rect">
            <a:avLst/>
          </a:prstGeom>
        </p:spPr>
      </p:pic>
    </p:spTree>
    <p:extLst>
      <p:ext uri="{BB962C8B-B14F-4D97-AF65-F5344CB8AC3E}">
        <p14:creationId xmlns:p14="http://schemas.microsoft.com/office/powerpoint/2010/main" val="3552525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FD35-B28F-CD1E-255E-DF33E4A2CB8F}"/>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Prevention of SCD</a:t>
            </a:r>
          </a:p>
        </p:txBody>
      </p:sp>
      <p:sp>
        <p:nvSpPr>
          <p:cNvPr id="9" name="AutoShape 6">
            <a:extLst>
              <a:ext uri="{FF2B5EF4-FFF2-40B4-BE49-F238E27FC236}">
                <a16:creationId xmlns:a16="http://schemas.microsoft.com/office/drawing/2014/main" id="{58AB88CB-F9E2-638E-B09C-EEFD2C5551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5" name="Content Placeholder 14">
            <a:extLst>
              <a:ext uri="{FF2B5EF4-FFF2-40B4-BE49-F238E27FC236}">
                <a16:creationId xmlns:a16="http://schemas.microsoft.com/office/drawing/2014/main" id="{C59C288D-CFFD-4A58-17B8-CC4DAA07E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40835"/>
            <a:ext cx="10515600" cy="3520918"/>
          </a:xfrm>
        </p:spPr>
      </p:pic>
    </p:spTree>
    <p:extLst>
      <p:ext uri="{BB962C8B-B14F-4D97-AF65-F5344CB8AC3E}">
        <p14:creationId xmlns:p14="http://schemas.microsoft.com/office/powerpoint/2010/main" val="37629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24CD-D33A-B569-1E9F-D55389EA38CA}"/>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Cardiac Sarcoidosis: Overview</a:t>
            </a:r>
          </a:p>
        </p:txBody>
      </p:sp>
      <p:sp>
        <p:nvSpPr>
          <p:cNvPr id="3" name="Content Placeholder 2">
            <a:extLst>
              <a:ext uri="{FF2B5EF4-FFF2-40B4-BE49-F238E27FC236}">
                <a16:creationId xmlns:a16="http://schemas.microsoft.com/office/drawing/2014/main" id="{2CEE5F56-E371-E8AD-3434-F186CFE08144}"/>
              </a:ext>
            </a:extLst>
          </p:cNvPr>
          <p:cNvSpPr>
            <a:spLocks noGrp="1"/>
          </p:cNvSpPr>
          <p:nvPr>
            <p:ph idx="1"/>
          </p:nvPr>
        </p:nvSpPr>
        <p:spPr/>
        <p:txBody>
          <a:bodyPr>
            <a:noAutofit/>
          </a:bodyPr>
          <a:lstStyle/>
          <a:p>
            <a:pPr>
              <a:lnSpc>
                <a:spcPct val="150000"/>
              </a:lnSpc>
            </a:pPr>
            <a:r>
              <a:rPr lang="en-IN" sz="2400" dirty="0"/>
              <a:t>Presents in tandem or can be even isolated sign of sarcoidosis</a:t>
            </a:r>
          </a:p>
          <a:p>
            <a:pPr>
              <a:lnSpc>
                <a:spcPct val="150000"/>
              </a:lnSpc>
            </a:pPr>
            <a:r>
              <a:rPr lang="en-IN" sz="2400" dirty="0"/>
              <a:t>Granulomas frequently infiltrate the myocardium</a:t>
            </a:r>
          </a:p>
          <a:p>
            <a:pPr>
              <a:lnSpc>
                <a:spcPct val="150000"/>
              </a:lnSpc>
            </a:pPr>
            <a:r>
              <a:rPr lang="en-IN" sz="2400" dirty="0"/>
              <a:t>Clinical spectrum: Silent disease to SCD</a:t>
            </a:r>
          </a:p>
          <a:p>
            <a:pPr>
              <a:lnSpc>
                <a:spcPct val="150000"/>
              </a:lnSpc>
            </a:pPr>
            <a:r>
              <a:rPr lang="en-IN" sz="2400" b="1" dirty="0"/>
              <a:t>Predominant manifestations</a:t>
            </a:r>
            <a:r>
              <a:rPr lang="en-IN" sz="2400" dirty="0"/>
              <a:t>: conduction abnormalities, ventricular arrhythmias, and heart failure</a:t>
            </a:r>
          </a:p>
          <a:p>
            <a:pPr>
              <a:lnSpc>
                <a:spcPct val="150000"/>
              </a:lnSpc>
            </a:pPr>
            <a:r>
              <a:rPr lang="en-IN" sz="2400" dirty="0"/>
              <a:t>No criteria is validated or universally adopted for diagnosis of CS</a:t>
            </a:r>
          </a:p>
          <a:p>
            <a:pPr>
              <a:lnSpc>
                <a:spcPct val="150000"/>
              </a:lnSpc>
            </a:pPr>
            <a:r>
              <a:rPr lang="en-IN" sz="2400" dirty="0"/>
              <a:t>No control trial data exists on proper treatment aspects</a:t>
            </a:r>
          </a:p>
        </p:txBody>
      </p:sp>
    </p:spTree>
    <p:extLst>
      <p:ext uri="{BB962C8B-B14F-4D97-AF65-F5344CB8AC3E}">
        <p14:creationId xmlns:p14="http://schemas.microsoft.com/office/powerpoint/2010/main" val="350527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0266-D5A0-9369-2FFD-CE8DE1489077}"/>
              </a:ext>
            </a:extLst>
          </p:cNvPr>
          <p:cNvSpPr>
            <a:spLocks noGrp="1"/>
          </p:cNvSpPr>
          <p:nvPr>
            <p:ph type="title"/>
          </p:nvPr>
        </p:nvSpPr>
        <p:spPr/>
        <p:txBody>
          <a:bodyPr>
            <a:normAutofit/>
          </a:bodyPr>
          <a:lstStyle/>
          <a:p>
            <a:r>
              <a:rPr lang="en-IN" sz="6600" b="1" dirty="0">
                <a:latin typeface="Gabriola" panose="04040605051002020D02" pitchFamily="82" charset="0"/>
              </a:rPr>
              <a:t>TB and the heart</a:t>
            </a:r>
          </a:p>
        </p:txBody>
      </p:sp>
      <p:sp>
        <p:nvSpPr>
          <p:cNvPr id="3" name="Text Placeholder 2">
            <a:extLst>
              <a:ext uri="{FF2B5EF4-FFF2-40B4-BE49-F238E27FC236}">
                <a16:creationId xmlns:a16="http://schemas.microsoft.com/office/drawing/2014/main" id="{25F65177-32A7-224B-23A8-09B4952668E1}"/>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264378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63DE-2555-F138-99BC-72C8FAEC21A8}"/>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Cardiovascular involvement in TB</a:t>
            </a:r>
            <a:r>
              <a:rPr lang="en-IN" dirty="0"/>
              <a:t>	</a:t>
            </a:r>
          </a:p>
        </p:txBody>
      </p:sp>
      <p:sp>
        <p:nvSpPr>
          <p:cNvPr id="3" name="Content Placeholder 2">
            <a:extLst>
              <a:ext uri="{FF2B5EF4-FFF2-40B4-BE49-F238E27FC236}">
                <a16:creationId xmlns:a16="http://schemas.microsoft.com/office/drawing/2014/main" id="{114901D9-4594-61C3-BA47-0E8CE9F6A33E}"/>
              </a:ext>
            </a:extLst>
          </p:cNvPr>
          <p:cNvSpPr>
            <a:spLocks noGrp="1"/>
          </p:cNvSpPr>
          <p:nvPr>
            <p:ph idx="1"/>
          </p:nvPr>
        </p:nvSpPr>
        <p:spPr/>
        <p:txBody>
          <a:bodyPr>
            <a:normAutofit/>
          </a:bodyPr>
          <a:lstStyle/>
          <a:p>
            <a:pPr>
              <a:lnSpc>
                <a:spcPct val="150000"/>
              </a:lnSpc>
            </a:pPr>
            <a:r>
              <a:rPr lang="en-IN" sz="2400" dirty="0"/>
              <a:t>Pericarditis</a:t>
            </a:r>
          </a:p>
          <a:p>
            <a:pPr>
              <a:lnSpc>
                <a:spcPct val="150000"/>
              </a:lnSpc>
            </a:pPr>
            <a:r>
              <a:rPr lang="en-IN" sz="2400" dirty="0"/>
              <a:t>Myocarditis</a:t>
            </a:r>
          </a:p>
          <a:p>
            <a:pPr>
              <a:lnSpc>
                <a:spcPct val="150000"/>
              </a:lnSpc>
            </a:pPr>
            <a:r>
              <a:rPr lang="en-IN" sz="2400" dirty="0"/>
              <a:t>Coronary artery disease</a:t>
            </a:r>
          </a:p>
          <a:p>
            <a:pPr>
              <a:lnSpc>
                <a:spcPct val="150000"/>
              </a:lnSpc>
            </a:pPr>
            <a:r>
              <a:rPr lang="en-IN" sz="2400" dirty="0"/>
              <a:t>Intracardiac tuberculoma</a:t>
            </a:r>
          </a:p>
          <a:p>
            <a:pPr>
              <a:lnSpc>
                <a:spcPct val="150000"/>
              </a:lnSpc>
            </a:pPr>
            <a:r>
              <a:rPr lang="en-IN" sz="2400" dirty="0"/>
              <a:t>Aortitis</a:t>
            </a:r>
          </a:p>
        </p:txBody>
      </p:sp>
    </p:spTree>
    <p:extLst>
      <p:ext uri="{BB962C8B-B14F-4D97-AF65-F5344CB8AC3E}">
        <p14:creationId xmlns:p14="http://schemas.microsoft.com/office/powerpoint/2010/main" val="3400766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CAAD-6AFD-AFC9-4025-9385B902053D}"/>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Tubercular myocarditis</a:t>
            </a:r>
          </a:p>
        </p:txBody>
      </p:sp>
      <p:sp>
        <p:nvSpPr>
          <p:cNvPr id="3" name="Content Placeholder 2">
            <a:extLst>
              <a:ext uri="{FF2B5EF4-FFF2-40B4-BE49-F238E27FC236}">
                <a16:creationId xmlns:a16="http://schemas.microsoft.com/office/drawing/2014/main" id="{70753CC4-CAA6-43F1-41BA-E2EFF02FC3C7}"/>
              </a:ext>
            </a:extLst>
          </p:cNvPr>
          <p:cNvSpPr>
            <a:spLocks noGrp="1"/>
          </p:cNvSpPr>
          <p:nvPr>
            <p:ph idx="1"/>
          </p:nvPr>
        </p:nvSpPr>
        <p:spPr/>
        <p:txBody>
          <a:bodyPr>
            <a:normAutofit/>
          </a:bodyPr>
          <a:lstStyle/>
          <a:p>
            <a:pPr>
              <a:lnSpc>
                <a:spcPct val="150000"/>
              </a:lnSpc>
            </a:pPr>
            <a:r>
              <a:rPr lang="en-IN" sz="2400" dirty="0"/>
              <a:t>May be associated with pericarditis</a:t>
            </a:r>
          </a:p>
          <a:p>
            <a:pPr>
              <a:lnSpc>
                <a:spcPct val="150000"/>
              </a:lnSpc>
            </a:pPr>
            <a:r>
              <a:rPr lang="en-IN" sz="2400" dirty="0"/>
              <a:t>Isolated myocarditis is rare</a:t>
            </a:r>
          </a:p>
          <a:p>
            <a:pPr>
              <a:lnSpc>
                <a:spcPct val="150000"/>
              </a:lnSpc>
            </a:pPr>
            <a:r>
              <a:rPr lang="en-IN" sz="2400" dirty="0"/>
              <a:t>Common in patients less than 45 years of age</a:t>
            </a:r>
          </a:p>
          <a:p>
            <a:pPr>
              <a:lnSpc>
                <a:spcPct val="150000"/>
              </a:lnSpc>
            </a:pPr>
            <a:r>
              <a:rPr lang="en-IN" sz="2400" dirty="0"/>
              <a:t>Males &gt; Females</a:t>
            </a:r>
          </a:p>
          <a:p>
            <a:pPr>
              <a:lnSpc>
                <a:spcPct val="150000"/>
              </a:lnSpc>
            </a:pPr>
            <a:r>
              <a:rPr lang="en-IN" sz="2400" dirty="0"/>
              <a:t>Higher risk among immunocompromised</a:t>
            </a:r>
          </a:p>
          <a:p>
            <a:pPr>
              <a:lnSpc>
                <a:spcPct val="150000"/>
              </a:lnSpc>
            </a:pPr>
            <a:r>
              <a:rPr lang="en-IN" sz="2400" dirty="0"/>
              <a:t>HIV co-infected</a:t>
            </a:r>
          </a:p>
        </p:txBody>
      </p:sp>
    </p:spTree>
    <p:extLst>
      <p:ext uri="{BB962C8B-B14F-4D97-AF65-F5344CB8AC3E}">
        <p14:creationId xmlns:p14="http://schemas.microsoft.com/office/powerpoint/2010/main" val="2728991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2C49-4A94-E291-085E-4A6C5E0434D6}"/>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Tubercular myocarditis</a:t>
            </a:r>
          </a:p>
        </p:txBody>
      </p:sp>
      <p:sp>
        <p:nvSpPr>
          <p:cNvPr id="3" name="Content Placeholder 2">
            <a:extLst>
              <a:ext uri="{FF2B5EF4-FFF2-40B4-BE49-F238E27FC236}">
                <a16:creationId xmlns:a16="http://schemas.microsoft.com/office/drawing/2014/main" id="{93A7A1DE-D275-87AB-5314-90F61B15ABC1}"/>
              </a:ext>
            </a:extLst>
          </p:cNvPr>
          <p:cNvSpPr>
            <a:spLocks noGrp="1"/>
          </p:cNvSpPr>
          <p:nvPr>
            <p:ph idx="1"/>
          </p:nvPr>
        </p:nvSpPr>
        <p:spPr/>
        <p:txBody>
          <a:bodyPr>
            <a:noAutofit/>
          </a:bodyPr>
          <a:lstStyle/>
          <a:p>
            <a:pPr>
              <a:lnSpc>
                <a:spcPct val="150000"/>
              </a:lnSpc>
            </a:pPr>
            <a:r>
              <a:rPr lang="en-IN" sz="2400" dirty="0"/>
              <a:t>Mode of spread:</a:t>
            </a:r>
          </a:p>
          <a:p>
            <a:pPr lvl="1">
              <a:lnSpc>
                <a:spcPct val="150000"/>
              </a:lnSpc>
            </a:pPr>
            <a:r>
              <a:rPr lang="en-IN" dirty="0"/>
              <a:t>Haematological route</a:t>
            </a:r>
          </a:p>
          <a:p>
            <a:pPr lvl="1">
              <a:lnSpc>
                <a:spcPct val="150000"/>
              </a:lnSpc>
            </a:pPr>
            <a:r>
              <a:rPr lang="en-IN" dirty="0"/>
              <a:t>Retrograde lymphatic insemination through mediastinal nodes</a:t>
            </a:r>
          </a:p>
          <a:p>
            <a:pPr lvl="1">
              <a:lnSpc>
                <a:spcPct val="150000"/>
              </a:lnSpc>
            </a:pPr>
            <a:r>
              <a:rPr lang="en-IN" dirty="0"/>
              <a:t>Direct invasion from the pericardium </a:t>
            </a:r>
            <a:endParaRPr lang="en-IN" sz="2400" dirty="0"/>
          </a:p>
          <a:p>
            <a:pPr>
              <a:lnSpc>
                <a:spcPct val="150000"/>
              </a:lnSpc>
            </a:pPr>
            <a:r>
              <a:rPr lang="en-IN" sz="2400" dirty="0"/>
              <a:t>Myocardium is not frequently involved:</a:t>
            </a:r>
          </a:p>
          <a:p>
            <a:pPr lvl="1">
              <a:lnSpc>
                <a:spcPct val="150000"/>
              </a:lnSpc>
            </a:pPr>
            <a:r>
              <a:rPr lang="en-IN" dirty="0"/>
              <a:t>Continuous movement of myocardium</a:t>
            </a:r>
          </a:p>
          <a:p>
            <a:pPr lvl="1">
              <a:lnSpc>
                <a:spcPct val="150000"/>
              </a:lnSpc>
            </a:pPr>
            <a:r>
              <a:rPr lang="en-IN" dirty="0"/>
              <a:t>Production of lactic acid</a:t>
            </a:r>
          </a:p>
        </p:txBody>
      </p:sp>
    </p:spTree>
    <p:extLst>
      <p:ext uri="{BB962C8B-B14F-4D97-AF65-F5344CB8AC3E}">
        <p14:creationId xmlns:p14="http://schemas.microsoft.com/office/powerpoint/2010/main" val="290507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4CDE-37E3-CEE1-BAB6-F08D7949060B}"/>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Clinical features</a:t>
            </a:r>
          </a:p>
        </p:txBody>
      </p:sp>
      <p:sp>
        <p:nvSpPr>
          <p:cNvPr id="3" name="Content Placeholder 2">
            <a:extLst>
              <a:ext uri="{FF2B5EF4-FFF2-40B4-BE49-F238E27FC236}">
                <a16:creationId xmlns:a16="http://schemas.microsoft.com/office/drawing/2014/main" id="{3737372F-E33F-6F01-BDF5-61137242A29A}"/>
              </a:ext>
            </a:extLst>
          </p:cNvPr>
          <p:cNvSpPr>
            <a:spLocks noGrp="1"/>
          </p:cNvSpPr>
          <p:nvPr>
            <p:ph idx="1"/>
          </p:nvPr>
        </p:nvSpPr>
        <p:spPr/>
        <p:txBody>
          <a:bodyPr>
            <a:noAutofit/>
          </a:bodyPr>
          <a:lstStyle/>
          <a:p>
            <a:pPr>
              <a:lnSpc>
                <a:spcPct val="150000"/>
              </a:lnSpc>
            </a:pPr>
            <a:r>
              <a:rPr lang="en-IN" sz="2400" dirty="0"/>
              <a:t>Myocardial damage is frequently asymptomatic</a:t>
            </a:r>
          </a:p>
          <a:p>
            <a:pPr>
              <a:lnSpc>
                <a:spcPct val="150000"/>
              </a:lnSpc>
            </a:pPr>
            <a:r>
              <a:rPr lang="en-IN" sz="2400" dirty="0"/>
              <a:t>Anatomic predilection for right mediastinal node involvement</a:t>
            </a:r>
          </a:p>
          <a:p>
            <a:pPr>
              <a:lnSpc>
                <a:spcPct val="150000"/>
              </a:lnSpc>
            </a:pPr>
            <a:r>
              <a:rPr lang="en-IN" sz="2400" dirty="0"/>
              <a:t>Ventricular arrhythmias, sudden death, long QTc, AV blocks</a:t>
            </a:r>
          </a:p>
          <a:p>
            <a:pPr>
              <a:lnSpc>
                <a:spcPct val="150000"/>
              </a:lnSpc>
            </a:pPr>
            <a:r>
              <a:rPr lang="en-IN" sz="2400" dirty="0"/>
              <a:t>Morphological forms of TB:</a:t>
            </a:r>
          </a:p>
          <a:p>
            <a:pPr lvl="1">
              <a:lnSpc>
                <a:spcPct val="150000"/>
              </a:lnSpc>
            </a:pPr>
            <a:r>
              <a:rPr lang="en-IN" dirty="0"/>
              <a:t>Nodular myocarditis with central caseation</a:t>
            </a:r>
          </a:p>
          <a:p>
            <a:pPr lvl="1">
              <a:lnSpc>
                <a:spcPct val="150000"/>
              </a:lnSpc>
            </a:pPr>
            <a:r>
              <a:rPr lang="en-IN" dirty="0"/>
              <a:t>Miliary forms</a:t>
            </a:r>
          </a:p>
          <a:p>
            <a:pPr lvl="1">
              <a:lnSpc>
                <a:spcPct val="150000"/>
              </a:lnSpc>
            </a:pPr>
            <a:r>
              <a:rPr lang="en-IN" dirty="0"/>
              <a:t>Diffuse, inflammatory, giant cell forms</a:t>
            </a:r>
          </a:p>
        </p:txBody>
      </p:sp>
    </p:spTree>
    <p:extLst>
      <p:ext uri="{BB962C8B-B14F-4D97-AF65-F5344CB8AC3E}">
        <p14:creationId xmlns:p14="http://schemas.microsoft.com/office/powerpoint/2010/main" val="2595721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0DD5-07BE-4A8E-69C7-142DC5D8639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Diagnosis	</a:t>
            </a:r>
          </a:p>
        </p:txBody>
      </p:sp>
      <p:sp>
        <p:nvSpPr>
          <p:cNvPr id="3" name="Content Placeholder 2">
            <a:extLst>
              <a:ext uri="{FF2B5EF4-FFF2-40B4-BE49-F238E27FC236}">
                <a16:creationId xmlns:a16="http://schemas.microsoft.com/office/drawing/2014/main" id="{D9EE74EB-5081-B3D8-192C-D37CE386D55A}"/>
              </a:ext>
            </a:extLst>
          </p:cNvPr>
          <p:cNvSpPr>
            <a:spLocks noGrp="1"/>
          </p:cNvSpPr>
          <p:nvPr>
            <p:ph idx="1"/>
          </p:nvPr>
        </p:nvSpPr>
        <p:spPr/>
        <p:txBody>
          <a:bodyPr>
            <a:normAutofit/>
          </a:bodyPr>
          <a:lstStyle/>
          <a:p>
            <a:pPr>
              <a:lnSpc>
                <a:spcPct val="150000"/>
              </a:lnSpc>
            </a:pPr>
            <a:r>
              <a:rPr lang="en-IN" sz="2400" dirty="0"/>
              <a:t>Pericardial fluid analysis</a:t>
            </a:r>
          </a:p>
          <a:p>
            <a:pPr>
              <a:lnSpc>
                <a:spcPct val="150000"/>
              </a:lnSpc>
            </a:pPr>
            <a:r>
              <a:rPr lang="en-IN" sz="2400" dirty="0"/>
              <a:t>ADA, IFN-gamma, PCR for TB bacillus- IS6110  </a:t>
            </a:r>
          </a:p>
          <a:p>
            <a:pPr>
              <a:lnSpc>
                <a:spcPct val="150000"/>
              </a:lnSpc>
            </a:pPr>
            <a:r>
              <a:rPr lang="en-IN" sz="2400" dirty="0"/>
              <a:t>IFN-gamma with cut off 50ng/ml: sensitivity of 92% and specificity of 100%</a:t>
            </a:r>
          </a:p>
          <a:p>
            <a:pPr>
              <a:lnSpc>
                <a:spcPct val="150000"/>
              </a:lnSpc>
            </a:pPr>
            <a:r>
              <a:rPr lang="en-IN" sz="2400" dirty="0"/>
              <a:t>Liquid culture for tuberculosis- gold standard</a:t>
            </a:r>
          </a:p>
          <a:p>
            <a:pPr>
              <a:lnSpc>
                <a:spcPct val="150000"/>
              </a:lnSpc>
            </a:pPr>
            <a:r>
              <a:rPr lang="en-IN" sz="2400" dirty="0"/>
              <a:t>Extra-cardiac foci of TB</a:t>
            </a:r>
          </a:p>
        </p:txBody>
      </p:sp>
    </p:spTree>
    <p:extLst>
      <p:ext uri="{BB962C8B-B14F-4D97-AF65-F5344CB8AC3E}">
        <p14:creationId xmlns:p14="http://schemas.microsoft.com/office/powerpoint/2010/main" val="994024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A77-5527-D7C7-F382-FBEE8FAE331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CMR in TB</a:t>
            </a:r>
          </a:p>
        </p:txBody>
      </p:sp>
      <p:sp>
        <p:nvSpPr>
          <p:cNvPr id="3" name="Content Placeholder 2">
            <a:extLst>
              <a:ext uri="{FF2B5EF4-FFF2-40B4-BE49-F238E27FC236}">
                <a16:creationId xmlns:a16="http://schemas.microsoft.com/office/drawing/2014/main" id="{9A227D52-679F-5033-D123-FCB6E04CBE8E}"/>
              </a:ext>
            </a:extLst>
          </p:cNvPr>
          <p:cNvSpPr>
            <a:spLocks noGrp="1"/>
          </p:cNvSpPr>
          <p:nvPr>
            <p:ph idx="1"/>
          </p:nvPr>
        </p:nvSpPr>
        <p:spPr/>
        <p:txBody>
          <a:bodyPr/>
          <a:lstStyle/>
          <a:p>
            <a:pPr>
              <a:lnSpc>
                <a:spcPct val="150000"/>
              </a:lnSpc>
            </a:pPr>
            <a:r>
              <a:rPr lang="en-IN" sz="2400" dirty="0"/>
              <a:t>T1-weighted spin echo CMR: pericardial thickness and simultaneous pericardial effusion</a:t>
            </a:r>
          </a:p>
          <a:p>
            <a:pPr>
              <a:lnSpc>
                <a:spcPct val="150000"/>
              </a:lnSpc>
            </a:pPr>
            <a:r>
              <a:rPr lang="en-IN" sz="2400" dirty="0"/>
              <a:t>T2-weighted STIR spin echo: pericardial layer oedema</a:t>
            </a:r>
          </a:p>
          <a:p>
            <a:pPr>
              <a:lnSpc>
                <a:spcPct val="150000"/>
              </a:lnSpc>
            </a:pPr>
            <a:r>
              <a:rPr lang="en-IN" sz="2400" dirty="0"/>
              <a:t>Gadolinium enhancement of pericardial layer suggests pericarditis</a:t>
            </a:r>
          </a:p>
          <a:p>
            <a:pPr>
              <a:lnSpc>
                <a:spcPct val="150000"/>
              </a:lnSpc>
            </a:pPr>
            <a:r>
              <a:rPr lang="en-IN" sz="2400" dirty="0"/>
              <a:t>Fat suppressive pre-pulse can enhance the visibility of pericardial inflammation</a:t>
            </a:r>
          </a:p>
          <a:p>
            <a:pPr marL="0" indent="0">
              <a:buNone/>
            </a:pPr>
            <a:endParaRPr lang="en-IN" dirty="0"/>
          </a:p>
        </p:txBody>
      </p:sp>
    </p:spTree>
    <p:extLst>
      <p:ext uri="{BB962C8B-B14F-4D97-AF65-F5344CB8AC3E}">
        <p14:creationId xmlns:p14="http://schemas.microsoft.com/office/powerpoint/2010/main" val="2753392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2F6A2-00E9-5A60-16EA-76BB67DFA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042" y="0"/>
            <a:ext cx="7021915" cy="6858000"/>
          </a:xfrm>
          <a:prstGeom prst="rect">
            <a:avLst/>
          </a:prstGeom>
        </p:spPr>
      </p:pic>
      <p:sp>
        <p:nvSpPr>
          <p:cNvPr id="4" name="TextBox 3">
            <a:extLst>
              <a:ext uri="{FF2B5EF4-FFF2-40B4-BE49-F238E27FC236}">
                <a16:creationId xmlns:a16="http://schemas.microsoft.com/office/drawing/2014/main" id="{6A0A54BA-CF8A-78B4-9007-F3E250934F53}"/>
              </a:ext>
            </a:extLst>
          </p:cNvPr>
          <p:cNvSpPr txBox="1"/>
          <p:nvPr/>
        </p:nvSpPr>
        <p:spPr>
          <a:xfrm>
            <a:off x="9606957" y="211756"/>
            <a:ext cx="2251367" cy="3693319"/>
          </a:xfrm>
          <a:prstGeom prst="rect">
            <a:avLst/>
          </a:prstGeom>
          <a:noFill/>
        </p:spPr>
        <p:txBody>
          <a:bodyPr wrap="square" rtlCol="0">
            <a:spAutoFit/>
          </a:bodyPr>
          <a:lstStyle/>
          <a:p>
            <a:r>
              <a:rPr lang="en-IN" dirty="0"/>
              <a:t>Diffuse patchy hyperenhancement of anteroseptal wall and mid inferior-septal wall</a:t>
            </a:r>
          </a:p>
          <a:p>
            <a:endParaRPr lang="en-IN" dirty="0"/>
          </a:p>
          <a:p>
            <a:r>
              <a:rPr lang="en-IN" dirty="0"/>
              <a:t> T2-mapping sequence shows elevated T2 time in anteroseptal and inferoseptal segments consistent with myocardial oedema</a:t>
            </a:r>
          </a:p>
        </p:txBody>
      </p:sp>
    </p:spTree>
    <p:extLst>
      <p:ext uri="{BB962C8B-B14F-4D97-AF65-F5344CB8AC3E}">
        <p14:creationId xmlns:p14="http://schemas.microsoft.com/office/powerpoint/2010/main" val="3805612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8A947-BD23-A28B-A817-87FF31EF5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312" y="0"/>
            <a:ext cx="6833375" cy="6858000"/>
          </a:xfrm>
          <a:prstGeom prst="rect">
            <a:avLst/>
          </a:prstGeom>
        </p:spPr>
      </p:pic>
      <p:sp>
        <p:nvSpPr>
          <p:cNvPr id="4" name="TextBox 3">
            <a:extLst>
              <a:ext uri="{FF2B5EF4-FFF2-40B4-BE49-F238E27FC236}">
                <a16:creationId xmlns:a16="http://schemas.microsoft.com/office/drawing/2014/main" id="{9E426373-55FD-EAF5-36CF-C6BA02209F0B}"/>
              </a:ext>
            </a:extLst>
          </p:cNvPr>
          <p:cNvSpPr txBox="1"/>
          <p:nvPr/>
        </p:nvSpPr>
        <p:spPr>
          <a:xfrm>
            <a:off x="9596387" y="346509"/>
            <a:ext cx="2338939" cy="2585323"/>
          </a:xfrm>
          <a:prstGeom prst="rect">
            <a:avLst/>
          </a:prstGeom>
          <a:noFill/>
        </p:spPr>
        <p:txBody>
          <a:bodyPr wrap="square" rtlCol="0">
            <a:spAutoFit/>
          </a:bodyPr>
          <a:lstStyle/>
          <a:p>
            <a:r>
              <a:rPr lang="en-IN" dirty="0"/>
              <a:t>Supra and infra-diaphragmatic hypermetabolic adenopathy</a:t>
            </a:r>
          </a:p>
          <a:p>
            <a:endParaRPr lang="en-IN" dirty="0"/>
          </a:p>
          <a:p>
            <a:r>
              <a:rPr lang="en-IN" dirty="0"/>
              <a:t>FDG PET showed hypermetabolism in paratracheal and mid-septal regions</a:t>
            </a:r>
          </a:p>
        </p:txBody>
      </p:sp>
    </p:spTree>
    <p:extLst>
      <p:ext uri="{BB962C8B-B14F-4D97-AF65-F5344CB8AC3E}">
        <p14:creationId xmlns:p14="http://schemas.microsoft.com/office/powerpoint/2010/main" val="2491225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C2E794-3809-353D-76D4-4A80D7AE70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9121" y="1988240"/>
            <a:ext cx="4019757" cy="4026107"/>
          </a:xfrm>
        </p:spPr>
      </p:pic>
      <p:pic>
        <p:nvPicPr>
          <p:cNvPr id="8" name="Content Placeholder 7">
            <a:extLst>
              <a:ext uri="{FF2B5EF4-FFF2-40B4-BE49-F238E27FC236}">
                <a16:creationId xmlns:a16="http://schemas.microsoft.com/office/drawing/2014/main" id="{8089DEF2-9D13-EA9A-A3F1-18331DE824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0895" y="1988240"/>
            <a:ext cx="4684925" cy="4026107"/>
          </a:xfrm>
        </p:spPr>
      </p:pic>
      <p:sp>
        <p:nvSpPr>
          <p:cNvPr id="3" name="TextBox 2">
            <a:extLst>
              <a:ext uri="{FF2B5EF4-FFF2-40B4-BE49-F238E27FC236}">
                <a16:creationId xmlns:a16="http://schemas.microsoft.com/office/drawing/2014/main" id="{7C061802-0FBC-2CB9-8221-382793C69AF5}"/>
              </a:ext>
            </a:extLst>
          </p:cNvPr>
          <p:cNvSpPr txBox="1"/>
          <p:nvPr/>
        </p:nvSpPr>
        <p:spPr>
          <a:xfrm>
            <a:off x="1212783" y="6198669"/>
            <a:ext cx="10404910" cy="646331"/>
          </a:xfrm>
          <a:prstGeom prst="rect">
            <a:avLst/>
          </a:prstGeom>
          <a:noFill/>
        </p:spPr>
        <p:txBody>
          <a:bodyPr wrap="square" rtlCol="0">
            <a:spAutoFit/>
          </a:bodyPr>
          <a:lstStyle/>
          <a:p>
            <a:pPr algn="ctr"/>
            <a:r>
              <a:rPr lang="en-IN" dirty="0"/>
              <a:t>Patients with history of treated TB pericarditis, presented with VT. CMR reveals thickened pericardium with increased signals in the inferior and mid lateral wall respectively</a:t>
            </a:r>
          </a:p>
        </p:txBody>
      </p:sp>
    </p:spTree>
    <p:extLst>
      <p:ext uri="{BB962C8B-B14F-4D97-AF65-F5344CB8AC3E}">
        <p14:creationId xmlns:p14="http://schemas.microsoft.com/office/powerpoint/2010/main" val="132730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E70C-1D85-F91D-0D80-8F74F4C06CE8}"/>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Risk factors</a:t>
            </a:r>
          </a:p>
        </p:txBody>
      </p:sp>
      <p:sp>
        <p:nvSpPr>
          <p:cNvPr id="3" name="Content Placeholder 2">
            <a:extLst>
              <a:ext uri="{FF2B5EF4-FFF2-40B4-BE49-F238E27FC236}">
                <a16:creationId xmlns:a16="http://schemas.microsoft.com/office/drawing/2014/main" id="{90C59755-E500-1844-D5A0-1B2D797B1D95}"/>
              </a:ext>
            </a:extLst>
          </p:cNvPr>
          <p:cNvSpPr>
            <a:spLocks noGrp="1"/>
          </p:cNvSpPr>
          <p:nvPr>
            <p:ph idx="1"/>
          </p:nvPr>
        </p:nvSpPr>
        <p:spPr>
          <a:xfrm>
            <a:off x="838200" y="1825624"/>
            <a:ext cx="10515600" cy="5032375"/>
          </a:xfrm>
        </p:spPr>
        <p:txBody>
          <a:bodyPr>
            <a:noAutofit/>
          </a:bodyPr>
          <a:lstStyle/>
          <a:p>
            <a:pPr>
              <a:lnSpc>
                <a:spcPct val="100000"/>
              </a:lnSpc>
            </a:pPr>
            <a:r>
              <a:rPr lang="en-IN" sz="2400" dirty="0"/>
              <a:t>Genetic susceptibility-as noted by familial clustering of cases</a:t>
            </a:r>
          </a:p>
          <a:p>
            <a:pPr>
              <a:lnSpc>
                <a:spcPct val="100000"/>
              </a:lnSpc>
            </a:pPr>
            <a:r>
              <a:rPr lang="en-IN" sz="2400" dirty="0"/>
              <a:t>HLA-DQB and TNFA2 allele</a:t>
            </a:r>
          </a:p>
          <a:p>
            <a:pPr>
              <a:lnSpc>
                <a:spcPct val="100000"/>
              </a:lnSpc>
            </a:pPr>
            <a:r>
              <a:rPr lang="en-IN" sz="2400" dirty="0"/>
              <a:t>Environmental factors- infectious agents (Propionibacterium acnes), metals, combustive materials</a:t>
            </a:r>
          </a:p>
          <a:p>
            <a:pPr>
              <a:lnSpc>
                <a:spcPct val="100000"/>
              </a:lnSpc>
            </a:pPr>
            <a:r>
              <a:rPr lang="en-IN" sz="2400" dirty="0"/>
              <a:t>“Early onset sarcoidosis”- heterogenous mutations in CARD15 gene</a:t>
            </a:r>
          </a:p>
          <a:p>
            <a:pPr>
              <a:lnSpc>
                <a:spcPct val="100000"/>
              </a:lnSpc>
            </a:pPr>
            <a:r>
              <a:rPr lang="en-IN" sz="2400" dirty="0"/>
              <a:t>Occupational exposure to silica dust </a:t>
            </a:r>
          </a:p>
          <a:p>
            <a:pPr>
              <a:lnSpc>
                <a:spcPct val="100000"/>
              </a:lnSpc>
            </a:pPr>
            <a:r>
              <a:rPr lang="en-IN" sz="2400" dirty="0"/>
              <a:t>Previous tuberculosis- ESAT-6</a:t>
            </a:r>
          </a:p>
          <a:p>
            <a:pPr>
              <a:lnSpc>
                <a:spcPct val="100000"/>
              </a:lnSpc>
            </a:pPr>
            <a:r>
              <a:rPr lang="en-IN" sz="2400" dirty="0"/>
              <a:t>Obesity</a:t>
            </a:r>
          </a:p>
          <a:p>
            <a:pPr>
              <a:lnSpc>
                <a:spcPct val="100000"/>
              </a:lnSpc>
            </a:pPr>
            <a:r>
              <a:rPr lang="en-IN" sz="2400" dirty="0"/>
              <a:t>Negative association with smoking</a:t>
            </a:r>
          </a:p>
        </p:txBody>
      </p:sp>
    </p:spTree>
    <p:extLst>
      <p:ext uri="{BB962C8B-B14F-4D97-AF65-F5344CB8AC3E}">
        <p14:creationId xmlns:p14="http://schemas.microsoft.com/office/powerpoint/2010/main" val="1660848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EE39-6EB1-B947-EA81-80288239DE50}"/>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Advanced radiological imaging</a:t>
            </a:r>
          </a:p>
        </p:txBody>
      </p:sp>
      <p:sp>
        <p:nvSpPr>
          <p:cNvPr id="3" name="Content Placeholder 2">
            <a:extLst>
              <a:ext uri="{FF2B5EF4-FFF2-40B4-BE49-F238E27FC236}">
                <a16:creationId xmlns:a16="http://schemas.microsoft.com/office/drawing/2014/main" id="{8BEC66CE-2FEB-B9EE-41E8-D010589F5564}"/>
              </a:ext>
            </a:extLst>
          </p:cNvPr>
          <p:cNvSpPr>
            <a:spLocks noGrp="1"/>
          </p:cNvSpPr>
          <p:nvPr>
            <p:ph idx="1"/>
          </p:nvPr>
        </p:nvSpPr>
        <p:spPr/>
        <p:txBody>
          <a:bodyPr>
            <a:noAutofit/>
          </a:bodyPr>
          <a:lstStyle/>
          <a:p>
            <a:pPr>
              <a:lnSpc>
                <a:spcPct val="100000"/>
              </a:lnSpc>
            </a:pPr>
            <a:r>
              <a:rPr lang="en-IN" sz="2400" dirty="0"/>
              <a:t>TTE has limited role in identifying localised effusions, pericardial thickness, and characterising the tissue</a:t>
            </a:r>
          </a:p>
          <a:p>
            <a:pPr>
              <a:lnSpc>
                <a:spcPct val="100000"/>
              </a:lnSpc>
            </a:pPr>
            <a:r>
              <a:rPr lang="en-IN" sz="2400" dirty="0"/>
              <a:t>CMR allow real time analysis of heart motion and inflow patterns during normal breathing</a:t>
            </a:r>
          </a:p>
          <a:p>
            <a:pPr>
              <a:lnSpc>
                <a:spcPct val="100000"/>
              </a:lnSpc>
            </a:pPr>
            <a:r>
              <a:rPr lang="en-IN" sz="2400" dirty="0"/>
              <a:t>Gadolinium based CMR helps in diagnosing myo-pericardial inflammation and monitoring the effect of therapy</a:t>
            </a:r>
          </a:p>
          <a:p>
            <a:pPr>
              <a:lnSpc>
                <a:spcPct val="100000"/>
              </a:lnSpc>
            </a:pPr>
            <a:r>
              <a:rPr lang="en-IN" sz="2400" dirty="0"/>
              <a:t>Bright blood dynamic cine MR- intrapericardial contents</a:t>
            </a:r>
          </a:p>
          <a:p>
            <a:pPr>
              <a:lnSpc>
                <a:spcPct val="100000"/>
              </a:lnSpc>
            </a:pPr>
            <a:r>
              <a:rPr lang="en-IN" sz="2400" dirty="0"/>
              <a:t>Cardiac CT- pericardial calcification and distinguish CCP and RCMP</a:t>
            </a:r>
          </a:p>
          <a:p>
            <a:pPr>
              <a:lnSpc>
                <a:spcPct val="100000"/>
              </a:lnSpc>
            </a:pPr>
            <a:r>
              <a:rPr lang="en-IN" sz="2400" dirty="0"/>
              <a:t>18-FDG PET-early detection of disease, different stages of myocardial damage</a:t>
            </a:r>
          </a:p>
        </p:txBody>
      </p:sp>
    </p:spTree>
    <p:extLst>
      <p:ext uri="{BB962C8B-B14F-4D97-AF65-F5344CB8AC3E}">
        <p14:creationId xmlns:p14="http://schemas.microsoft.com/office/powerpoint/2010/main" val="486031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51FF9-5AD2-5B87-1613-E0D221E37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54" y="262288"/>
            <a:ext cx="10859092" cy="4061861"/>
          </a:xfrm>
          <a:prstGeom prst="rect">
            <a:avLst/>
          </a:prstGeom>
        </p:spPr>
      </p:pic>
      <p:sp>
        <p:nvSpPr>
          <p:cNvPr id="4" name="TextBox 3">
            <a:extLst>
              <a:ext uri="{FF2B5EF4-FFF2-40B4-BE49-F238E27FC236}">
                <a16:creationId xmlns:a16="http://schemas.microsoft.com/office/drawing/2014/main" id="{399D705D-9CD7-92A3-4505-49B1166D996E}"/>
              </a:ext>
            </a:extLst>
          </p:cNvPr>
          <p:cNvSpPr txBox="1"/>
          <p:nvPr/>
        </p:nvSpPr>
        <p:spPr>
          <a:xfrm>
            <a:off x="654518" y="4677878"/>
            <a:ext cx="10847671" cy="1200329"/>
          </a:xfrm>
          <a:prstGeom prst="rect">
            <a:avLst/>
          </a:prstGeom>
          <a:noFill/>
        </p:spPr>
        <p:txBody>
          <a:bodyPr wrap="square" rtlCol="0">
            <a:spAutoFit/>
          </a:bodyPr>
          <a:lstStyle/>
          <a:p>
            <a:pPr algn="l"/>
            <a:r>
              <a:rPr lang="en-US" sz="2400" b="0" i="0" u="none" strike="noStrike" baseline="0" dirty="0"/>
              <a:t>This report characterizes a syndrome of granulomatous infiltration presenting as sustained monomorphic ventricular tachycardia (SMVT) with mediastinal adenopathy in patients with preserved ventricular function</a:t>
            </a:r>
            <a:endParaRPr lang="en-IN" sz="2400" dirty="0"/>
          </a:p>
        </p:txBody>
      </p:sp>
    </p:spTree>
    <p:extLst>
      <p:ext uri="{BB962C8B-B14F-4D97-AF65-F5344CB8AC3E}">
        <p14:creationId xmlns:p14="http://schemas.microsoft.com/office/powerpoint/2010/main" val="3321244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BB7C-F6F9-E327-F663-AAD3AA4BF72D}"/>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Study methodology</a:t>
            </a:r>
          </a:p>
        </p:txBody>
      </p:sp>
      <p:sp>
        <p:nvSpPr>
          <p:cNvPr id="3" name="Text Placeholder 2">
            <a:extLst>
              <a:ext uri="{FF2B5EF4-FFF2-40B4-BE49-F238E27FC236}">
                <a16:creationId xmlns:a16="http://schemas.microsoft.com/office/drawing/2014/main" id="{E2F47038-BB47-E738-8DE6-488D3327F2F3}"/>
              </a:ext>
            </a:extLst>
          </p:cNvPr>
          <p:cNvSpPr>
            <a:spLocks noGrp="1"/>
          </p:cNvSpPr>
          <p:nvPr>
            <p:ph type="body" idx="1"/>
          </p:nvPr>
        </p:nvSpPr>
        <p:spPr/>
        <p:txBody>
          <a:bodyPr/>
          <a:lstStyle/>
          <a:p>
            <a:r>
              <a:rPr lang="en-IN" dirty="0"/>
              <a:t>Inclusion criteria</a:t>
            </a:r>
          </a:p>
        </p:txBody>
      </p:sp>
      <p:sp>
        <p:nvSpPr>
          <p:cNvPr id="4" name="Content Placeholder 3">
            <a:extLst>
              <a:ext uri="{FF2B5EF4-FFF2-40B4-BE49-F238E27FC236}">
                <a16:creationId xmlns:a16="http://schemas.microsoft.com/office/drawing/2014/main" id="{6686795E-AC5C-28A2-A545-9BB20FF4A7B5}"/>
              </a:ext>
            </a:extLst>
          </p:cNvPr>
          <p:cNvSpPr>
            <a:spLocks noGrp="1"/>
          </p:cNvSpPr>
          <p:nvPr>
            <p:ph sz="half" idx="2"/>
          </p:nvPr>
        </p:nvSpPr>
        <p:spPr/>
        <p:txBody>
          <a:bodyPr/>
          <a:lstStyle/>
          <a:p>
            <a:pPr>
              <a:lnSpc>
                <a:spcPct val="150000"/>
              </a:lnSpc>
            </a:pPr>
            <a:r>
              <a:rPr lang="en-IN" sz="2400" dirty="0"/>
              <a:t>Sustained monomorphic VT</a:t>
            </a:r>
          </a:p>
          <a:p>
            <a:pPr>
              <a:lnSpc>
                <a:spcPct val="150000"/>
              </a:lnSpc>
            </a:pPr>
            <a:r>
              <a:rPr lang="en-IN" sz="2400" dirty="0"/>
              <a:t>Mediastinal adenopathy</a:t>
            </a:r>
          </a:p>
          <a:p>
            <a:pPr>
              <a:lnSpc>
                <a:spcPct val="150000"/>
              </a:lnSpc>
            </a:pPr>
            <a:r>
              <a:rPr lang="en-IN" sz="2400" dirty="0"/>
              <a:t>Preserved LV function</a:t>
            </a:r>
          </a:p>
          <a:p>
            <a:pPr marL="0" indent="0">
              <a:buNone/>
            </a:pPr>
            <a:endParaRPr lang="en-IN" dirty="0"/>
          </a:p>
        </p:txBody>
      </p:sp>
      <p:sp>
        <p:nvSpPr>
          <p:cNvPr id="5" name="Text Placeholder 4">
            <a:extLst>
              <a:ext uri="{FF2B5EF4-FFF2-40B4-BE49-F238E27FC236}">
                <a16:creationId xmlns:a16="http://schemas.microsoft.com/office/drawing/2014/main" id="{0AC2C52E-5688-13E9-F410-EED71514EB61}"/>
              </a:ext>
            </a:extLst>
          </p:cNvPr>
          <p:cNvSpPr>
            <a:spLocks noGrp="1"/>
          </p:cNvSpPr>
          <p:nvPr>
            <p:ph type="body" sz="quarter" idx="3"/>
          </p:nvPr>
        </p:nvSpPr>
        <p:spPr/>
        <p:txBody>
          <a:bodyPr/>
          <a:lstStyle/>
          <a:p>
            <a:r>
              <a:rPr lang="en-IN" dirty="0"/>
              <a:t>Exclusion criteria</a:t>
            </a:r>
          </a:p>
        </p:txBody>
      </p:sp>
      <p:sp>
        <p:nvSpPr>
          <p:cNvPr id="6" name="Content Placeholder 5">
            <a:extLst>
              <a:ext uri="{FF2B5EF4-FFF2-40B4-BE49-F238E27FC236}">
                <a16:creationId xmlns:a16="http://schemas.microsoft.com/office/drawing/2014/main" id="{482C53C6-941A-2D73-9955-CF7855E75936}"/>
              </a:ext>
            </a:extLst>
          </p:cNvPr>
          <p:cNvSpPr>
            <a:spLocks noGrp="1"/>
          </p:cNvSpPr>
          <p:nvPr>
            <p:ph sz="quarter" idx="4"/>
          </p:nvPr>
        </p:nvSpPr>
        <p:spPr/>
        <p:txBody>
          <a:bodyPr/>
          <a:lstStyle/>
          <a:p>
            <a:pPr>
              <a:lnSpc>
                <a:spcPct val="150000"/>
              </a:lnSpc>
            </a:pPr>
            <a:r>
              <a:rPr lang="en-IN" sz="2400" dirty="0"/>
              <a:t>Coronary artery disease</a:t>
            </a:r>
          </a:p>
          <a:p>
            <a:pPr>
              <a:lnSpc>
                <a:spcPct val="150000"/>
              </a:lnSpc>
            </a:pPr>
            <a:r>
              <a:rPr lang="en-IN" sz="2400" dirty="0"/>
              <a:t>Posterior fascicular VT</a:t>
            </a:r>
          </a:p>
          <a:p>
            <a:pPr>
              <a:lnSpc>
                <a:spcPct val="150000"/>
              </a:lnSpc>
            </a:pPr>
            <a:r>
              <a:rPr lang="en-IN" sz="2400" dirty="0"/>
              <a:t>Channelopathies</a:t>
            </a:r>
          </a:p>
          <a:p>
            <a:pPr>
              <a:lnSpc>
                <a:spcPct val="150000"/>
              </a:lnSpc>
            </a:pPr>
            <a:r>
              <a:rPr lang="en-IN" sz="2400" dirty="0"/>
              <a:t>Electrolyte disturbances</a:t>
            </a:r>
          </a:p>
          <a:p>
            <a:endParaRPr lang="en-IN" dirty="0"/>
          </a:p>
        </p:txBody>
      </p:sp>
    </p:spTree>
    <p:extLst>
      <p:ext uri="{BB962C8B-B14F-4D97-AF65-F5344CB8AC3E}">
        <p14:creationId xmlns:p14="http://schemas.microsoft.com/office/powerpoint/2010/main" val="1121650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36AD99-E471-3CBB-58A2-7747FC948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01" y="51838"/>
            <a:ext cx="6617040" cy="3377162"/>
          </a:xfrm>
          <a:prstGeom prst="rect">
            <a:avLst/>
          </a:prstGeom>
        </p:spPr>
      </p:pic>
      <p:pic>
        <p:nvPicPr>
          <p:cNvPr id="5" name="Picture 4">
            <a:extLst>
              <a:ext uri="{FF2B5EF4-FFF2-40B4-BE49-F238E27FC236}">
                <a16:creationId xmlns:a16="http://schemas.microsoft.com/office/drawing/2014/main" id="{60A7B0AA-5099-2330-D45A-D70E6C3BF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01" y="3346270"/>
            <a:ext cx="6617040" cy="3511730"/>
          </a:xfrm>
          <a:prstGeom prst="rect">
            <a:avLst/>
          </a:prstGeom>
        </p:spPr>
      </p:pic>
    </p:spTree>
    <p:extLst>
      <p:ext uri="{BB962C8B-B14F-4D97-AF65-F5344CB8AC3E}">
        <p14:creationId xmlns:p14="http://schemas.microsoft.com/office/powerpoint/2010/main" val="2556814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23043-7D1B-C99C-98FB-A19FEC813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95" y="711720"/>
            <a:ext cx="8171847" cy="5434559"/>
          </a:xfrm>
          <a:prstGeom prst="rect">
            <a:avLst/>
          </a:prstGeom>
        </p:spPr>
      </p:pic>
    </p:spTree>
    <p:extLst>
      <p:ext uri="{BB962C8B-B14F-4D97-AF65-F5344CB8AC3E}">
        <p14:creationId xmlns:p14="http://schemas.microsoft.com/office/powerpoint/2010/main" val="4102406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611E6-F37F-ADE6-3631-F6CBEF6DF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752" y="221381"/>
            <a:ext cx="8442495" cy="5895474"/>
          </a:xfrm>
          <a:prstGeom prst="rect">
            <a:avLst/>
          </a:prstGeom>
        </p:spPr>
      </p:pic>
      <p:sp>
        <p:nvSpPr>
          <p:cNvPr id="2" name="TextBox 1">
            <a:extLst>
              <a:ext uri="{FF2B5EF4-FFF2-40B4-BE49-F238E27FC236}">
                <a16:creationId xmlns:a16="http://schemas.microsoft.com/office/drawing/2014/main" id="{7FCFF9EF-C1ED-7838-2C03-E10D5B548360}"/>
              </a:ext>
            </a:extLst>
          </p:cNvPr>
          <p:cNvSpPr txBox="1"/>
          <p:nvPr/>
        </p:nvSpPr>
        <p:spPr>
          <a:xfrm>
            <a:off x="847023" y="6189044"/>
            <a:ext cx="10404910" cy="646331"/>
          </a:xfrm>
          <a:prstGeom prst="rect">
            <a:avLst/>
          </a:prstGeom>
          <a:noFill/>
        </p:spPr>
        <p:txBody>
          <a:bodyPr wrap="square" rtlCol="0">
            <a:spAutoFit/>
          </a:bodyPr>
          <a:lstStyle/>
          <a:p>
            <a:pPr algn="ctr"/>
            <a:r>
              <a:rPr lang="en-IN" dirty="0"/>
              <a:t>9 out of 11 patients had mid-myocardial scar on DE-CMR. PET-CT revealed inflammation in 11 out of 12 patients. </a:t>
            </a:r>
          </a:p>
        </p:txBody>
      </p:sp>
    </p:spTree>
    <p:extLst>
      <p:ext uri="{BB962C8B-B14F-4D97-AF65-F5344CB8AC3E}">
        <p14:creationId xmlns:p14="http://schemas.microsoft.com/office/powerpoint/2010/main" val="2308862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11E3A-5B67-E530-200D-0D77FA516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7" y="1820562"/>
            <a:ext cx="12065305" cy="3216875"/>
          </a:xfrm>
          <a:prstGeom prst="rect">
            <a:avLst/>
          </a:prstGeom>
        </p:spPr>
      </p:pic>
    </p:spTree>
    <p:extLst>
      <p:ext uri="{BB962C8B-B14F-4D97-AF65-F5344CB8AC3E}">
        <p14:creationId xmlns:p14="http://schemas.microsoft.com/office/powerpoint/2010/main" val="1058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B309-84F7-CF6F-D338-D7DAE7613426}"/>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Results of the study</a:t>
            </a:r>
          </a:p>
        </p:txBody>
      </p:sp>
      <p:sp>
        <p:nvSpPr>
          <p:cNvPr id="3" name="Content Placeholder 2">
            <a:extLst>
              <a:ext uri="{FF2B5EF4-FFF2-40B4-BE49-F238E27FC236}">
                <a16:creationId xmlns:a16="http://schemas.microsoft.com/office/drawing/2014/main" id="{E1A0C794-10CD-61FD-42A0-10AAB0CEE96B}"/>
              </a:ext>
            </a:extLst>
          </p:cNvPr>
          <p:cNvSpPr>
            <a:spLocks noGrp="1"/>
          </p:cNvSpPr>
          <p:nvPr>
            <p:ph idx="1"/>
          </p:nvPr>
        </p:nvSpPr>
        <p:spPr>
          <a:xfrm>
            <a:off x="838200" y="1690688"/>
            <a:ext cx="10515600" cy="4351338"/>
          </a:xfrm>
        </p:spPr>
        <p:txBody>
          <a:bodyPr>
            <a:noAutofit/>
          </a:bodyPr>
          <a:lstStyle/>
          <a:p>
            <a:pPr marL="285750" indent="-285750">
              <a:lnSpc>
                <a:spcPct val="150000"/>
              </a:lnSpc>
              <a:buFont typeface="Arial" panose="020B0604020202020204" pitchFamily="34" charset="0"/>
              <a:buChar char="•"/>
            </a:pPr>
            <a:r>
              <a:rPr lang="en-IN" sz="2200" dirty="0"/>
              <a:t>Evidence of tuberculosis was present in </a:t>
            </a:r>
            <a:r>
              <a:rPr lang="en-IN" sz="2200" b="1" dirty="0"/>
              <a:t>79% </a:t>
            </a:r>
            <a:r>
              <a:rPr lang="en-IN" sz="2200" dirty="0"/>
              <a:t>of the cases</a:t>
            </a:r>
          </a:p>
          <a:p>
            <a:pPr marL="285750" indent="-285750" algn="l">
              <a:lnSpc>
                <a:spcPct val="150000"/>
              </a:lnSpc>
              <a:buFont typeface="Arial" panose="020B0604020202020204" pitchFamily="34" charset="0"/>
              <a:buChar char="•"/>
            </a:pPr>
            <a:r>
              <a:rPr lang="en-IN" sz="2200" b="0" i="0" u="none" strike="noStrike" baseline="0" dirty="0"/>
              <a:t>Whether </a:t>
            </a:r>
            <a:r>
              <a:rPr lang="en-IN" sz="2200" b="0" i="1" u="none" strike="noStrike" baseline="0" dirty="0"/>
              <a:t>M. tuberculosis</a:t>
            </a:r>
            <a:r>
              <a:rPr lang="en-IN" sz="2200" i="1" dirty="0"/>
              <a:t> </a:t>
            </a:r>
            <a:r>
              <a:rPr lang="en-US" sz="2200" b="0" i="0" u="none" strike="noStrike" baseline="0" dirty="0"/>
              <a:t>PCR positivity in sarcoid granulomas has an etiological implication is a </a:t>
            </a:r>
            <a:r>
              <a:rPr lang="en-US" sz="2200" b="1" i="0" u="none" strike="noStrike" baseline="0" dirty="0"/>
              <a:t>matter of debate</a:t>
            </a:r>
            <a:endParaRPr lang="en-IN" sz="2200" b="1" i="0" u="none" strike="noStrike" baseline="0" dirty="0"/>
          </a:p>
          <a:p>
            <a:pPr algn="l">
              <a:lnSpc>
                <a:spcPct val="150000"/>
              </a:lnSpc>
            </a:pPr>
            <a:r>
              <a:rPr lang="en-IN" sz="2200" b="0" i="0" u="none" strike="noStrike" baseline="0" dirty="0"/>
              <a:t>Tuberculin skin </a:t>
            </a:r>
            <a:r>
              <a:rPr lang="en-US" sz="2200" b="0" i="0" u="none" strike="noStrike" baseline="0" dirty="0"/>
              <a:t>test positivity has been used to differentiate tuberculosis from sarcoidosis; whether this observation can be extended to isolated CS is unexplored</a:t>
            </a:r>
          </a:p>
          <a:p>
            <a:pPr algn="l">
              <a:lnSpc>
                <a:spcPct val="150000"/>
              </a:lnSpc>
            </a:pPr>
            <a:r>
              <a:rPr lang="en-US" sz="2200" b="0" i="0" u="none" strike="noStrike" baseline="0" dirty="0"/>
              <a:t>SMVT</a:t>
            </a:r>
            <a:r>
              <a:rPr lang="en-US" sz="2200" b="1" i="0" u="none" strike="noStrike" baseline="0" dirty="0"/>
              <a:t> recurred </a:t>
            </a:r>
            <a:r>
              <a:rPr lang="en-US" sz="2200" b="0" i="0" u="none" strike="noStrike" baseline="0" dirty="0"/>
              <a:t>despite initial treatment in </a:t>
            </a:r>
            <a:r>
              <a:rPr lang="en-US" sz="2200" b="1" i="0" u="none" strike="noStrike" baseline="0" dirty="0"/>
              <a:t>92%</a:t>
            </a:r>
          </a:p>
          <a:p>
            <a:pPr algn="l">
              <a:lnSpc>
                <a:spcPct val="150000"/>
              </a:lnSpc>
            </a:pPr>
            <a:r>
              <a:rPr lang="en-US" sz="2200" b="0" i="0" u="none" strike="noStrike" baseline="0" dirty="0"/>
              <a:t>Addition of disease-specific therapy abolished further recurrences in 64%</a:t>
            </a:r>
          </a:p>
          <a:p>
            <a:pPr algn="l">
              <a:lnSpc>
                <a:spcPct val="150000"/>
              </a:lnSpc>
            </a:pPr>
            <a:r>
              <a:rPr lang="en-US" sz="2200" b="0" i="0" u="none" strike="noStrike" baseline="0" dirty="0"/>
              <a:t>Decrease in SMVT correlated with resolution of myocardial inflammation on serial 18FDG PET-CTs.</a:t>
            </a:r>
            <a:endParaRPr lang="en-IN" sz="2200" dirty="0"/>
          </a:p>
        </p:txBody>
      </p:sp>
    </p:spTree>
    <p:extLst>
      <p:ext uri="{BB962C8B-B14F-4D97-AF65-F5344CB8AC3E}">
        <p14:creationId xmlns:p14="http://schemas.microsoft.com/office/powerpoint/2010/main" val="3316909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E205F8-14DC-FCDB-2D38-ADC1B42AD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481" y="278498"/>
            <a:ext cx="8248867" cy="2464702"/>
          </a:xfrm>
        </p:spPr>
      </p:pic>
      <p:sp>
        <p:nvSpPr>
          <p:cNvPr id="6" name="TextBox 5">
            <a:extLst>
              <a:ext uri="{FF2B5EF4-FFF2-40B4-BE49-F238E27FC236}">
                <a16:creationId xmlns:a16="http://schemas.microsoft.com/office/drawing/2014/main" id="{C5AE0E53-0CD2-92C0-4476-414336B53227}"/>
              </a:ext>
            </a:extLst>
          </p:cNvPr>
          <p:cNvSpPr txBox="1"/>
          <p:nvPr/>
        </p:nvSpPr>
        <p:spPr>
          <a:xfrm>
            <a:off x="702644" y="3022333"/>
            <a:ext cx="10616665"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t>First description of TUBERCULO-SARCOID</a:t>
            </a:r>
          </a:p>
          <a:p>
            <a:pPr marL="285750" indent="-285750">
              <a:lnSpc>
                <a:spcPct val="150000"/>
              </a:lnSpc>
              <a:buFont typeface="Arial" panose="020B0604020202020204" pitchFamily="34" charset="0"/>
              <a:buChar char="•"/>
            </a:pPr>
            <a:r>
              <a:rPr lang="en-US" sz="2200" dirty="0"/>
              <a:t>Case series of 230 patients with sarcoidosis, tubercle bacilli were isolated at some stage in 29 patients(13%)</a:t>
            </a:r>
          </a:p>
          <a:p>
            <a:pPr marL="285750" indent="-285750">
              <a:lnSpc>
                <a:spcPct val="150000"/>
              </a:lnSpc>
              <a:buFont typeface="Arial" panose="020B0604020202020204" pitchFamily="34" charset="0"/>
              <a:buChar char="•"/>
            </a:pPr>
            <a:r>
              <a:rPr lang="en-US" sz="2200" dirty="0"/>
              <a:t>In 18 patients, tubercular bacilli was isolated during treatment for sarcoid</a:t>
            </a:r>
          </a:p>
          <a:p>
            <a:pPr marL="285750" indent="-285750">
              <a:lnSpc>
                <a:spcPct val="150000"/>
              </a:lnSpc>
              <a:buFont typeface="Arial" panose="020B0604020202020204" pitchFamily="34" charset="0"/>
              <a:buChar char="•"/>
            </a:pPr>
            <a:r>
              <a:rPr lang="en-US" sz="2200" dirty="0"/>
              <a:t>11 cases had TB preceding sarcoidosis</a:t>
            </a:r>
          </a:p>
          <a:p>
            <a:pPr marL="285750" indent="-285750">
              <a:lnSpc>
                <a:spcPct val="150000"/>
              </a:lnSpc>
              <a:buFont typeface="Arial" panose="020B0604020202020204" pitchFamily="34" charset="0"/>
              <a:buChar char="•"/>
            </a:pPr>
            <a:r>
              <a:rPr lang="en-US" sz="2200" dirty="0"/>
              <a:t>Change from a sarcoid to a caseating phase, with the appearance of tubercle bacilli in 5</a:t>
            </a:r>
          </a:p>
          <a:p>
            <a:endParaRPr lang="en-US"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0294007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7823-88BB-5892-4610-DBFB67A52DCA}"/>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Differential diagnosis</a:t>
            </a:r>
          </a:p>
        </p:txBody>
      </p:sp>
      <p:graphicFrame>
        <p:nvGraphicFramePr>
          <p:cNvPr id="4" name="Content Placeholder 3">
            <a:extLst>
              <a:ext uri="{FF2B5EF4-FFF2-40B4-BE49-F238E27FC236}">
                <a16:creationId xmlns:a16="http://schemas.microsoft.com/office/drawing/2014/main" id="{1B7FF87F-6B9B-125A-574A-7A6A09D98BE8}"/>
              </a:ext>
            </a:extLst>
          </p:cNvPr>
          <p:cNvGraphicFramePr>
            <a:graphicFrameLocks noGrp="1"/>
          </p:cNvGraphicFramePr>
          <p:nvPr>
            <p:ph idx="1"/>
            <p:extLst>
              <p:ext uri="{D42A27DB-BD31-4B8C-83A1-F6EECF244321}">
                <p14:modId xmlns:p14="http://schemas.microsoft.com/office/powerpoint/2010/main" val="2343798188"/>
              </p:ext>
            </p:extLst>
          </p:nvPr>
        </p:nvGraphicFramePr>
        <p:xfrm>
          <a:off x="838200" y="1517615"/>
          <a:ext cx="10515600" cy="51206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82859709"/>
                    </a:ext>
                  </a:extLst>
                </a:gridCol>
                <a:gridCol w="1752600">
                  <a:extLst>
                    <a:ext uri="{9D8B030D-6E8A-4147-A177-3AD203B41FA5}">
                      <a16:colId xmlns:a16="http://schemas.microsoft.com/office/drawing/2014/main" val="3671153548"/>
                    </a:ext>
                  </a:extLst>
                </a:gridCol>
                <a:gridCol w="1752600">
                  <a:extLst>
                    <a:ext uri="{9D8B030D-6E8A-4147-A177-3AD203B41FA5}">
                      <a16:colId xmlns:a16="http://schemas.microsoft.com/office/drawing/2014/main" val="3606186130"/>
                    </a:ext>
                  </a:extLst>
                </a:gridCol>
                <a:gridCol w="1752600">
                  <a:extLst>
                    <a:ext uri="{9D8B030D-6E8A-4147-A177-3AD203B41FA5}">
                      <a16:colId xmlns:a16="http://schemas.microsoft.com/office/drawing/2014/main" val="3253891170"/>
                    </a:ext>
                  </a:extLst>
                </a:gridCol>
                <a:gridCol w="1752600">
                  <a:extLst>
                    <a:ext uri="{9D8B030D-6E8A-4147-A177-3AD203B41FA5}">
                      <a16:colId xmlns:a16="http://schemas.microsoft.com/office/drawing/2014/main" val="1179596930"/>
                    </a:ext>
                  </a:extLst>
                </a:gridCol>
                <a:gridCol w="1752600">
                  <a:extLst>
                    <a:ext uri="{9D8B030D-6E8A-4147-A177-3AD203B41FA5}">
                      <a16:colId xmlns:a16="http://schemas.microsoft.com/office/drawing/2014/main" val="4000439205"/>
                    </a:ext>
                  </a:extLst>
                </a:gridCol>
              </a:tblGrid>
              <a:tr h="515512">
                <a:tc>
                  <a:txBody>
                    <a:bodyPr/>
                    <a:lstStyle/>
                    <a:p>
                      <a:r>
                        <a:rPr lang="en-IN" dirty="0"/>
                        <a:t>Infections</a:t>
                      </a:r>
                    </a:p>
                  </a:txBody>
                  <a:tcPr/>
                </a:tc>
                <a:tc>
                  <a:txBody>
                    <a:bodyPr/>
                    <a:lstStyle/>
                    <a:p>
                      <a:r>
                        <a:rPr lang="en-IN" dirty="0"/>
                        <a:t>Metabolic</a:t>
                      </a:r>
                    </a:p>
                  </a:txBody>
                  <a:tcPr/>
                </a:tc>
                <a:tc>
                  <a:txBody>
                    <a:bodyPr/>
                    <a:lstStyle/>
                    <a:p>
                      <a:r>
                        <a:rPr lang="en-IN" dirty="0"/>
                        <a:t>Foreign body</a:t>
                      </a:r>
                    </a:p>
                  </a:txBody>
                  <a:tcPr/>
                </a:tc>
                <a:tc>
                  <a:txBody>
                    <a:bodyPr/>
                    <a:lstStyle/>
                    <a:p>
                      <a:r>
                        <a:rPr lang="en-IN" dirty="0"/>
                        <a:t>Drugs</a:t>
                      </a:r>
                    </a:p>
                  </a:txBody>
                  <a:tcPr/>
                </a:tc>
                <a:tc>
                  <a:txBody>
                    <a:bodyPr/>
                    <a:lstStyle/>
                    <a:p>
                      <a:r>
                        <a:rPr lang="en-IN" dirty="0"/>
                        <a:t>Neoplasms</a:t>
                      </a:r>
                    </a:p>
                  </a:txBody>
                  <a:tcPr/>
                </a:tc>
                <a:tc>
                  <a:txBody>
                    <a:bodyPr/>
                    <a:lstStyle/>
                    <a:p>
                      <a:r>
                        <a:rPr lang="en-IN" dirty="0"/>
                        <a:t>Unclear aetiology</a:t>
                      </a:r>
                    </a:p>
                  </a:txBody>
                  <a:tcPr/>
                </a:tc>
                <a:extLst>
                  <a:ext uri="{0D108BD9-81ED-4DB2-BD59-A6C34878D82A}">
                    <a16:rowId xmlns:a16="http://schemas.microsoft.com/office/drawing/2014/main" val="3309579849"/>
                  </a:ext>
                </a:extLst>
              </a:tr>
              <a:tr h="3559149">
                <a:tc>
                  <a:txBody>
                    <a:bodyPr/>
                    <a:lstStyle/>
                    <a:p>
                      <a:r>
                        <a:rPr lang="en-IN" dirty="0"/>
                        <a:t>Tuberculosis</a:t>
                      </a:r>
                    </a:p>
                    <a:p>
                      <a:endParaRPr lang="en-IN" dirty="0"/>
                    </a:p>
                    <a:p>
                      <a:r>
                        <a:rPr lang="en-IN" dirty="0"/>
                        <a:t>Atypical mycobacteria</a:t>
                      </a:r>
                    </a:p>
                    <a:p>
                      <a:endParaRPr lang="en-IN" dirty="0"/>
                    </a:p>
                    <a:p>
                      <a:r>
                        <a:rPr lang="en-IN" dirty="0"/>
                        <a:t>Brucella</a:t>
                      </a:r>
                    </a:p>
                    <a:p>
                      <a:endParaRPr lang="en-IN" dirty="0"/>
                    </a:p>
                    <a:p>
                      <a:r>
                        <a:rPr lang="en-IN" dirty="0"/>
                        <a:t>Whipple’s</a:t>
                      </a:r>
                    </a:p>
                    <a:p>
                      <a:endParaRPr lang="en-IN" dirty="0"/>
                    </a:p>
                    <a:p>
                      <a:r>
                        <a:rPr lang="en-IN" dirty="0"/>
                        <a:t>CMV, EBV</a:t>
                      </a:r>
                    </a:p>
                    <a:p>
                      <a:endParaRPr lang="en-IN" dirty="0"/>
                    </a:p>
                    <a:p>
                      <a:r>
                        <a:rPr lang="en-IN" dirty="0"/>
                        <a:t>Invasive fungus</a:t>
                      </a:r>
                    </a:p>
                    <a:p>
                      <a:endParaRPr lang="en-IN" dirty="0"/>
                    </a:p>
                    <a:p>
                      <a:r>
                        <a:rPr lang="en-IN" dirty="0"/>
                        <a:t>Hydatid cysts</a:t>
                      </a:r>
                    </a:p>
                    <a:p>
                      <a:endParaRPr lang="en-IN" dirty="0"/>
                    </a:p>
                    <a:p>
                      <a:r>
                        <a:rPr lang="en-IN" dirty="0"/>
                        <a:t>Toxoplasma</a:t>
                      </a:r>
                    </a:p>
                  </a:txBody>
                  <a:tcPr/>
                </a:tc>
                <a:tc>
                  <a:txBody>
                    <a:bodyPr/>
                    <a:lstStyle/>
                    <a:p>
                      <a:r>
                        <a:rPr lang="en-IN" dirty="0"/>
                        <a:t>Farber’s</a:t>
                      </a:r>
                    </a:p>
                    <a:p>
                      <a:endParaRPr lang="en-IN" dirty="0"/>
                    </a:p>
                    <a:p>
                      <a:r>
                        <a:rPr lang="en-IN" dirty="0"/>
                        <a:t>Gout</a:t>
                      </a:r>
                    </a:p>
                    <a:p>
                      <a:endParaRPr lang="en-IN" dirty="0"/>
                    </a:p>
                    <a:p>
                      <a:r>
                        <a:rPr lang="en-IN" dirty="0"/>
                        <a:t>Hyperoxaluria</a:t>
                      </a:r>
                    </a:p>
                    <a:p>
                      <a:endParaRPr lang="en-IN" dirty="0"/>
                    </a:p>
                    <a:p>
                      <a:r>
                        <a:rPr lang="en-IN" dirty="0"/>
                        <a:t>CGD</a:t>
                      </a:r>
                    </a:p>
                    <a:p>
                      <a:endParaRPr lang="en-IN" dirty="0"/>
                    </a:p>
                    <a:p>
                      <a:r>
                        <a:rPr lang="en-IN" dirty="0"/>
                        <a:t>Cholesterol pericarditis</a:t>
                      </a:r>
                    </a:p>
                  </a:txBody>
                  <a:tcPr/>
                </a:tc>
                <a:tc>
                  <a:txBody>
                    <a:bodyPr/>
                    <a:lstStyle/>
                    <a:p>
                      <a:r>
                        <a:rPr lang="en-IN" dirty="0"/>
                        <a:t>Cotton</a:t>
                      </a:r>
                    </a:p>
                    <a:p>
                      <a:endParaRPr lang="en-IN" dirty="0"/>
                    </a:p>
                    <a:p>
                      <a:r>
                        <a:rPr lang="en-IN" dirty="0"/>
                        <a:t>Suture material</a:t>
                      </a:r>
                    </a:p>
                    <a:p>
                      <a:endParaRPr lang="en-IN" dirty="0"/>
                    </a:p>
                    <a:p>
                      <a:r>
                        <a:rPr lang="en-IN" dirty="0"/>
                        <a:t>Valve prosthesis</a:t>
                      </a:r>
                    </a:p>
                    <a:p>
                      <a:endParaRPr lang="en-IN" dirty="0"/>
                    </a:p>
                    <a:p>
                      <a:r>
                        <a:rPr lang="en-IN" dirty="0"/>
                        <a:t>Vascular grafts and conduits</a:t>
                      </a:r>
                    </a:p>
                  </a:txBody>
                  <a:tcPr/>
                </a:tc>
                <a:tc>
                  <a:txBody>
                    <a:bodyPr/>
                    <a:lstStyle/>
                    <a:p>
                      <a:r>
                        <a:rPr lang="en-IN" dirty="0"/>
                        <a:t>HAART</a:t>
                      </a:r>
                    </a:p>
                    <a:p>
                      <a:endParaRPr lang="en-IN" dirty="0"/>
                    </a:p>
                    <a:p>
                      <a:r>
                        <a:rPr lang="en-IN" dirty="0"/>
                        <a:t>Immune check-point inhibitors</a:t>
                      </a:r>
                    </a:p>
                    <a:p>
                      <a:endParaRPr lang="en-IN" dirty="0"/>
                    </a:p>
                    <a:p>
                      <a:r>
                        <a:rPr lang="en-IN" dirty="0"/>
                        <a:t>Beryllium</a:t>
                      </a:r>
                    </a:p>
                    <a:p>
                      <a:endParaRPr lang="en-IN" dirty="0"/>
                    </a:p>
                    <a:p>
                      <a:r>
                        <a:rPr lang="en-IN" dirty="0"/>
                        <a:t>TNF-alpha inhibitors </a:t>
                      </a:r>
                    </a:p>
                    <a:p>
                      <a:endParaRPr lang="en-IN" dirty="0"/>
                    </a:p>
                    <a:p>
                      <a:r>
                        <a:rPr lang="en-IN" dirty="0"/>
                        <a:t>INF</a:t>
                      </a:r>
                    </a:p>
                  </a:txBody>
                  <a:tcPr/>
                </a:tc>
                <a:tc>
                  <a:txBody>
                    <a:bodyPr/>
                    <a:lstStyle/>
                    <a:p>
                      <a:r>
                        <a:rPr lang="en-IN" dirty="0"/>
                        <a:t>Lymphoma</a:t>
                      </a:r>
                    </a:p>
                    <a:p>
                      <a:endParaRPr lang="en-IN" dirty="0"/>
                    </a:p>
                    <a:p>
                      <a:r>
                        <a:rPr lang="en-IN" dirty="0"/>
                        <a:t>Solid organ tumours (melanoma and thyroid)</a:t>
                      </a:r>
                    </a:p>
                  </a:txBody>
                  <a:tcPr/>
                </a:tc>
                <a:tc>
                  <a:txBody>
                    <a:bodyPr/>
                    <a:lstStyle/>
                    <a:p>
                      <a:r>
                        <a:rPr lang="en-IN" dirty="0"/>
                        <a:t>Sarcoidosis</a:t>
                      </a:r>
                    </a:p>
                    <a:p>
                      <a:endParaRPr lang="en-IN" dirty="0"/>
                    </a:p>
                    <a:p>
                      <a:r>
                        <a:rPr lang="en-IN" dirty="0"/>
                        <a:t>Wegener’s</a:t>
                      </a:r>
                    </a:p>
                    <a:p>
                      <a:endParaRPr lang="en-IN" dirty="0"/>
                    </a:p>
                    <a:p>
                      <a:r>
                        <a:rPr lang="en-IN" dirty="0"/>
                        <a:t>Churg-Strauss</a:t>
                      </a:r>
                    </a:p>
                    <a:p>
                      <a:endParaRPr lang="en-IN" dirty="0"/>
                    </a:p>
                    <a:p>
                      <a:r>
                        <a:rPr lang="en-IN" dirty="0"/>
                        <a:t>Giant cell myocarditis</a:t>
                      </a:r>
                    </a:p>
                  </a:txBody>
                  <a:tcPr/>
                </a:tc>
                <a:extLst>
                  <a:ext uri="{0D108BD9-81ED-4DB2-BD59-A6C34878D82A}">
                    <a16:rowId xmlns:a16="http://schemas.microsoft.com/office/drawing/2014/main" val="4097513009"/>
                  </a:ext>
                </a:extLst>
              </a:tr>
            </a:tbl>
          </a:graphicData>
        </a:graphic>
      </p:graphicFrame>
    </p:spTree>
    <p:extLst>
      <p:ext uri="{BB962C8B-B14F-4D97-AF65-F5344CB8AC3E}">
        <p14:creationId xmlns:p14="http://schemas.microsoft.com/office/powerpoint/2010/main" val="16602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3494-E8D4-74AD-0E68-C12736FA0DFE}"/>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Pathogenesis</a:t>
            </a:r>
          </a:p>
        </p:txBody>
      </p:sp>
      <p:sp>
        <p:nvSpPr>
          <p:cNvPr id="3" name="TextBox 2">
            <a:extLst>
              <a:ext uri="{FF2B5EF4-FFF2-40B4-BE49-F238E27FC236}">
                <a16:creationId xmlns:a16="http://schemas.microsoft.com/office/drawing/2014/main" id="{EF427CA0-4185-77C0-519A-5FB1FB5DB342}"/>
              </a:ext>
            </a:extLst>
          </p:cNvPr>
          <p:cNvSpPr txBox="1"/>
          <p:nvPr/>
        </p:nvSpPr>
        <p:spPr>
          <a:xfrm>
            <a:off x="6266046" y="3888606"/>
            <a:ext cx="184731" cy="369332"/>
          </a:xfrm>
          <a:prstGeom prst="rect">
            <a:avLst/>
          </a:prstGeom>
          <a:noFill/>
        </p:spPr>
        <p:txBody>
          <a:bodyPr wrap="none" rtlCol="0">
            <a:spAutoFit/>
          </a:bodyPr>
          <a:lstStyle/>
          <a:p>
            <a:endParaRPr lang="en-IN" dirty="0"/>
          </a:p>
        </p:txBody>
      </p:sp>
      <p:sp>
        <p:nvSpPr>
          <p:cNvPr id="4" name="TextBox 3">
            <a:extLst>
              <a:ext uri="{FF2B5EF4-FFF2-40B4-BE49-F238E27FC236}">
                <a16:creationId xmlns:a16="http://schemas.microsoft.com/office/drawing/2014/main" id="{BDFD8020-F490-E458-C2BA-02B949EB1BAA}"/>
              </a:ext>
            </a:extLst>
          </p:cNvPr>
          <p:cNvSpPr txBox="1"/>
          <p:nvPr/>
        </p:nvSpPr>
        <p:spPr>
          <a:xfrm>
            <a:off x="8062762" y="6200487"/>
            <a:ext cx="4129238" cy="584775"/>
          </a:xfrm>
          <a:prstGeom prst="rect">
            <a:avLst/>
          </a:prstGeom>
          <a:noFill/>
        </p:spPr>
        <p:txBody>
          <a:bodyPr wrap="square" rtlCol="0">
            <a:spAutoFit/>
          </a:bodyPr>
          <a:lstStyle/>
          <a:p>
            <a:r>
              <a:rPr lang="en-IN" sz="800" b="0" i="0" dirty="0" err="1">
                <a:solidFill>
                  <a:srgbClr val="222222"/>
                </a:solidFill>
                <a:effectLst/>
                <a:latin typeface="Arial" panose="020B0604020202020204" pitchFamily="34" charset="0"/>
              </a:rPr>
              <a:t>Ueberham</a:t>
            </a:r>
            <a:r>
              <a:rPr lang="en-IN" sz="800" b="0" i="0" dirty="0">
                <a:solidFill>
                  <a:srgbClr val="222222"/>
                </a:solidFill>
                <a:effectLst/>
                <a:latin typeface="Arial" panose="020B0604020202020204" pitchFamily="34" charset="0"/>
              </a:rPr>
              <a:t> L, </a:t>
            </a:r>
            <a:r>
              <a:rPr lang="en-IN" sz="800" b="0" i="0" dirty="0" err="1">
                <a:solidFill>
                  <a:srgbClr val="222222"/>
                </a:solidFill>
                <a:effectLst/>
                <a:latin typeface="Arial" panose="020B0604020202020204" pitchFamily="34" charset="0"/>
              </a:rPr>
              <a:t>Hagendorff</a:t>
            </a:r>
            <a:r>
              <a:rPr lang="en-IN" sz="800" b="0" i="0" dirty="0">
                <a:solidFill>
                  <a:srgbClr val="222222"/>
                </a:solidFill>
                <a:effectLst/>
                <a:latin typeface="Arial" panose="020B0604020202020204" pitchFamily="34" charset="0"/>
              </a:rPr>
              <a:t> A, </a:t>
            </a:r>
            <a:r>
              <a:rPr lang="en-IN" sz="800" b="0" i="0" dirty="0" err="1">
                <a:solidFill>
                  <a:srgbClr val="222222"/>
                </a:solidFill>
                <a:effectLst/>
                <a:latin typeface="Arial" panose="020B0604020202020204" pitchFamily="34" charset="0"/>
              </a:rPr>
              <a:t>Klingel</a:t>
            </a:r>
            <a:r>
              <a:rPr lang="en-IN" sz="800" b="0" i="0" dirty="0">
                <a:solidFill>
                  <a:srgbClr val="222222"/>
                </a:solidFill>
                <a:effectLst/>
                <a:latin typeface="Arial" panose="020B0604020202020204" pitchFamily="34" charset="0"/>
              </a:rPr>
              <a:t> K, </a:t>
            </a:r>
            <a:r>
              <a:rPr lang="en-IN" sz="800" b="0" i="0" dirty="0" err="1">
                <a:solidFill>
                  <a:srgbClr val="222222"/>
                </a:solidFill>
                <a:effectLst/>
                <a:latin typeface="Arial" panose="020B0604020202020204" pitchFamily="34" charset="0"/>
              </a:rPr>
              <a:t>Paetsch</a:t>
            </a:r>
            <a:r>
              <a:rPr lang="en-IN" sz="800" b="0" i="0" dirty="0">
                <a:solidFill>
                  <a:srgbClr val="222222"/>
                </a:solidFill>
                <a:effectLst/>
                <a:latin typeface="Arial" panose="020B0604020202020204" pitchFamily="34" charset="0"/>
              </a:rPr>
              <a:t> I, Jahnke C, Kluge T, Ebbinghaus H, </a:t>
            </a:r>
            <a:r>
              <a:rPr lang="en-IN" sz="800" b="0" i="0" dirty="0" err="1">
                <a:solidFill>
                  <a:srgbClr val="222222"/>
                </a:solidFill>
                <a:effectLst/>
                <a:latin typeface="Arial" panose="020B0604020202020204" pitchFamily="34" charset="0"/>
              </a:rPr>
              <a:t>Hindricks</a:t>
            </a:r>
            <a:r>
              <a:rPr lang="en-IN" sz="800" b="0" i="0" dirty="0">
                <a:solidFill>
                  <a:srgbClr val="222222"/>
                </a:solidFill>
                <a:effectLst/>
                <a:latin typeface="Arial" panose="020B0604020202020204" pitchFamily="34" charset="0"/>
              </a:rPr>
              <a:t> G, </a:t>
            </a:r>
            <a:r>
              <a:rPr lang="en-IN" sz="800" b="0" i="0" dirty="0" err="1">
                <a:solidFill>
                  <a:srgbClr val="222222"/>
                </a:solidFill>
                <a:effectLst/>
                <a:latin typeface="Arial" panose="020B0604020202020204" pitchFamily="34" charset="0"/>
              </a:rPr>
              <a:t>Laufs</a:t>
            </a:r>
            <a:r>
              <a:rPr lang="en-IN" sz="800" b="0" i="0" dirty="0">
                <a:solidFill>
                  <a:srgbClr val="222222"/>
                </a:solidFill>
                <a:effectLst/>
                <a:latin typeface="Arial" panose="020B0604020202020204" pitchFamily="34" charset="0"/>
              </a:rPr>
              <a:t> U, </a:t>
            </a:r>
            <a:r>
              <a:rPr lang="en-IN" sz="800" b="0" i="0" dirty="0" err="1">
                <a:solidFill>
                  <a:srgbClr val="222222"/>
                </a:solidFill>
                <a:effectLst/>
                <a:latin typeface="Arial" panose="020B0604020202020204" pitchFamily="34" charset="0"/>
              </a:rPr>
              <a:t>Dinov</a:t>
            </a:r>
            <a:r>
              <a:rPr lang="en-IN" sz="800" b="0" i="0" dirty="0">
                <a:solidFill>
                  <a:srgbClr val="222222"/>
                </a:solidFill>
                <a:effectLst/>
                <a:latin typeface="Arial" panose="020B0604020202020204" pitchFamily="34" charset="0"/>
              </a:rPr>
              <a:t> B. Pathophysiological Gaps, Diagnostic Challenges, and Uncertainties in Cardiac Sarcoidosis. Journal of the American Heart Association. 2023 Mar 21;12(6):e027971.</a:t>
            </a:r>
            <a:endParaRPr lang="en-IN" sz="800" dirty="0"/>
          </a:p>
        </p:txBody>
      </p:sp>
      <p:pic>
        <p:nvPicPr>
          <p:cNvPr id="9" name="Content Placeholder 8">
            <a:extLst>
              <a:ext uri="{FF2B5EF4-FFF2-40B4-BE49-F238E27FC236}">
                <a16:creationId xmlns:a16="http://schemas.microsoft.com/office/drawing/2014/main" id="{0E566C4E-57A1-5BB3-E9C3-4B98F2776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867" y="1186134"/>
            <a:ext cx="3929895" cy="5518907"/>
          </a:xfrm>
        </p:spPr>
      </p:pic>
    </p:spTree>
    <p:extLst>
      <p:ext uri="{BB962C8B-B14F-4D97-AF65-F5344CB8AC3E}">
        <p14:creationId xmlns:p14="http://schemas.microsoft.com/office/powerpoint/2010/main" val="2138547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F387-2BAC-E39F-668B-CD04E5A62CE2}"/>
              </a:ext>
            </a:extLst>
          </p:cNvPr>
          <p:cNvSpPr>
            <a:spLocks noGrp="1"/>
          </p:cNvSpPr>
          <p:nvPr>
            <p:ph type="title"/>
          </p:nvPr>
        </p:nvSpPr>
        <p:spPr/>
        <p:txBody>
          <a:bodyPr/>
          <a:lstStyle/>
          <a:p>
            <a:r>
              <a:rPr lang="en-US" b="1" dirty="0">
                <a:solidFill>
                  <a:schemeClr val="accent1">
                    <a:lumMod val="75000"/>
                  </a:schemeClr>
                </a:solidFill>
                <a:latin typeface="Gabriola" panose="04040605051002020D02" pitchFamily="82" charset="0"/>
              </a:rPr>
              <a:t>Conclusion</a:t>
            </a:r>
            <a:endParaRPr lang="en-IN" b="1" dirty="0">
              <a:solidFill>
                <a:schemeClr val="accent1">
                  <a:lumMod val="75000"/>
                </a:schemeClr>
              </a:solidFill>
              <a:latin typeface="Gabriola" panose="04040605051002020D02" pitchFamily="82" charset="0"/>
            </a:endParaRPr>
          </a:p>
        </p:txBody>
      </p:sp>
      <p:sp>
        <p:nvSpPr>
          <p:cNvPr id="3" name="Content Placeholder 2">
            <a:extLst>
              <a:ext uri="{FF2B5EF4-FFF2-40B4-BE49-F238E27FC236}">
                <a16:creationId xmlns:a16="http://schemas.microsoft.com/office/drawing/2014/main" id="{D65932B0-B6A4-0383-5466-12F52F0DAA5C}"/>
              </a:ext>
            </a:extLst>
          </p:cNvPr>
          <p:cNvSpPr>
            <a:spLocks noGrp="1"/>
          </p:cNvSpPr>
          <p:nvPr>
            <p:ph idx="1"/>
          </p:nvPr>
        </p:nvSpPr>
        <p:spPr/>
        <p:txBody>
          <a:bodyPr>
            <a:noAutofit/>
          </a:bodyPr>
          <a:lstStyle/>
          <a:p>
            <a:pPr>
              <a:lnSpc>
                <a:spcPct val="150000"/>
              </a:lnSpc>
            </a:pPr>
            <a:r>
              <a:rPr lang="en-US" sz="2400" dirty="0"/>
              <a:t>Traid of lymphadenopathy, mid-myocardial scar or positive FDG-PET uptake in unexplained VT: Granulomatous myocarditis</a:t>
            </a:r>
          </a:p>
          <a:p>
            <a:pPr>
              <a:lnSpc>
                <a:spcPct val="150000"/>
              </a:lnSpc>
            </a:pPr>
            <a:r>
              <a:rPr lang="en-US" sz="2400" dirty="0"/>
              <a:t>LN biopsy is superior to EM biopsy </a:t>
            </a:r>
          </a:p>
          <a:p>
            <a:pPr>
              <a:lnSpc>
                <a:spcPct val="150000"/>
              </a:lnSpc>
            </a:pPr>
            <a:r>
              <a:rPr lang="en-US" sz="2400" dirty="0"/>
              <a:t>ALL THAT GLOWS IN PET IS </a:t>
            </a:r>
            <a:r>
              <a:rPr lang="en-US" sz="2400" b="1" dirty="0"/>
              <a:t>NOT</a:t>
            </a:r>
            <a:r>
              <a:rPr lang="en-US" sz="2400" dirty="0"/>
              <a:t> SARCOID</a:t>
            </a:r>
          </a:p>
          <a:p>
            <a:pPr>
              <a:lnSpc>
                <a:spcPct val="150000"/>
              </a:lnSpc>
            </a:pPr>
            <a:r>
              <a:rPr lang="en-US" sz="2400" dirty="0"/>
              <a:t>Steroids and immunosuppressants-inflammatory phase</a:t>
            </a:r>
          </a:p>
          <a:p>
            <a:pPr>
              <a:lnSpc>
                <a:spcPct val="150000"/>
              </a:lnSpc>
            </a:pPr>
            <a:r>
              <a:rPr lang="en-US" sz="2400" dirty="0"/>
              <a:t>RFA useful in scar phase</a:t>
            </a:r>
          </a:p>
          <a:p>
            <a:pPr>
              <a:lnSpc>
                <a:spcPct val="150000"/>
              </a:lnSpc>
            </a:pPr>
            <a:r>
              <a:rPr lang="en-US" sz="2400" dirty="0"/>
              <a:t>Life long follow up </a:t>
            </a:r>
            <a:endParaRPr lang="en-IN" sz="2400" dirty="0"/>
          </a:p>
        </p:txBody>
      </p:sp>
    </p:spTree>
    <p:extLst>
      <p:ext uri="{BB962C8B-B14F-4D97-AF65-F5344CB8AC3E}">
        <p14:creationId xmlns:p14="http://schemas.microsoft.com/office/powerpoint/2010/main" val="309495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DD74-67E7-55B0-EED8-4D99E4EB4D08}"/>
              </a:ext>
            </a:extLst>
          </p:cNvPr>
          <p:cNvSpPr>
            <a:spLocks noGrp="1"/>
          </p:cNvSpPr>
          <p:nvPr>
            <p:ph type="title"/>
          </p:nvPr>
        </p:nvSpPr>
        <p:spPr/>
        <p:txBody>
          <a:bodyPr/>
          <a:lstStyle/>
          <a:p>
            <a:r>
              <a:rPr lang="en-IN" b="1" dirty="0">
                <a:solidFill>
                  <a:schemeClr val="accent1">
                    <a:lumMod val="75000"/>
                  </a:schemeClr>
                </a:solidFill>
                <a:latin typeface="Gabriola" panose="04040605051002020D02" pitchFamily="82" charset="0"/>
              </a:rPr>
              <a:t>Phenotypes</a:t>
            </a:r>
            <a:r>
              <a:rPr lang="en-IN" dirty="0"/>
              <a:t>	</a:t>
            </a:r>
          </a:p>
        </p:txBody>
      </p:sp>
      <p:graphicFrame>
        <p:nvGraphicFramePr>
          <p:cNvPr id="4" name="Diagram 3">
            <a:extLst>
              <a:ext uri="{FF2B5EF4-FFF2-40B4-BE49-F238E27FC236}">
                <a16:creationId xmlns:a16="http://schemas.microsoft.com/office/drawing/2014/main" id="{42AB163F-B84A-7136-1A99-77771CD75DAF}"/>
              </a:ext>
            </a:extLst>
          </p:cNvPr>
          <p:cNvGraphicFramePr/>
          <p:nvPr>
            <p:extLst>
              <p:ext uri="{D42A27DB-BD31-4B8C-83A1-F6EECF244321}">
                <p14:modId xmlns:p14="http://schemas.microsoft.com/office/powerpoint/2010/main" val="3393785025"/>
              </p:ext>
            </p:extLst>
          </p:nvPr>
        </p:nvGraphicFramePr>
        <p:xfrm>
          <a:off x="2032000" y="10742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04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5901</TotalTime>
  <Words>3346</Words>
  <Application>Microsoft Office PowerPoint</Application>
  <PresentationFormat>Widescreen</PresentationFormat>
  <Paragraphs>412</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ElsevierGulliver</vt:lpstr>
      <vt:lpstr>Gabriola</vt:lpstr>
      <vt:lpstr>Office Theme</vt:lpstr>
      <vt:lpstr>CARDIAC INVOLVEMENT IN GRANULOMATOUS DISEASES</vt:lpstr>
      <vt:lpstr>References</vt:lpstr>
      <vt:lpstr>References</vt:lpstr>
      <vt:lpstr>Outline</vt:lpstr>
      <vt:lpstr>Introduction: Sarcoidosis</vt:lpstr>
      <vt:lpstr>Cardiac Sarcoidosis: Overview</vt:lpstr>
      <vt:lpstr>Risk factors</vt:lpstr>
      <vt:lpstr>Pathogenesis</vt:lpstr>
      <vt:lpstr>Phenotypes </vt:lpstr>
      <vt:lpstr>Clinically manifest CS </vt:lpstr>
      <vt:lpstr>Manifestations of CS</vt:lpstr>
      <vt:lpstr>PowerPoint Presentation</vt:lpstr>
      <vt:lpstr>PowerPoint Presentation</vt:lpstr>
      <vt:lpstr>Electrocardiography</vt:lpstr>
      <vt:lpstr>PowerPoint Presentation</vt:lpstr>
      <vt:lpstr>PowerPoint Presentation</vt:lpstr>
      <vt:lpstr>PowerPoint Presentation</vt:lpstr>
      <vt:lpstr>Echocardiography</vt:lpstr>
      <vt:lpstr>PowerPoint Presentation</vt:lpstr>
      <vt:lpstr>PowerPoint Presentation</vt:lpstr>
      <vt:lpstr>Biomarkers</vt:lpstr>
      <vt:lpstr>Radionuclide scan</vt:lpstr>
      <vt:lpstr>CMR </vt:lpstr>
      <vt:lpstr>CMR(cont.)</vt:lpstr>
      <vt:lpstr>CMR(cont.)</vt:lpstr>
      <vt:lpstr>CMR(cont.)</vt:lpstr>
      <vt:lpstr>CMR(cont.)</vt:lpstr>
      <vt:lpstr>PowerPoint Presentation</vt:lpstr>
      <vt:lpstr>PowerPoint Presentation</vt:lpstr>
      <vt:lpstr>PowerPoint Presentation</vt:lpstr>
      <vt:lpstr>FDG-PET</vt:lpstr>
      <vt:lpstr>PowerPoint Presentation</vt:lpstr>
      <vt:lpstr>FDG-PET(cont.)</vt:lpstr>
      <vt:lpstr>PowerPoint Presentation</vt:lpstr>
      <vt:lpstr>PowerPoint Presentation</vt:lpstr>
      <vt:lpstr>PowerPoint Presentation</vt:lpstr>
      <vt:lpstr>PowerPoint Presentation</vt:lpstr>
      <vt:lpstr>PowerPoint Presentation</vt:lpstr>
      <vt:lpstr>PowerPoint Presentation</vt:lpstr>
      <vt:lpstr>PET vs CMR</vt:lpstr>
      <vt:lpstr>PET vs CMR(cont.)</vt:lpstr>
      <vt:lpstr>Is one modality enough: Hybridization of PET/CMR</vt:lpstr>
      <vt:lpstr>Biopsy </vt:lpstr>
      <vt:lpstr>PowerPoint Presentation</vt:lpstr>
      <vt:lpstr>PowerPoint Presentation</vt:lpstr>
      <vt:lpstr>PowerPoint Presentation</vt:lpstr>
      <vt:lpstr>PowerPoint Presentation</vt:lpstr>
      <vt:lpstr>Indian Data on cardiac sarcoid</vt:lpstr>
      <vt:lpstr>JCS 2016 guidelines</vt:lpstr>
      <vt:lpstr>Heart Rhythm Society guidelines</vt:lpstr>
      <vt:lpstr>PowerPoint Presentation</vt:lpstr>
      <vt:lpstr>Indications to treat</vt:lpstr>
      <vt:lpstr>Immunosuppression</vt:lpstr>
      <vt:lpstr>Immunosuppression(cont.)</vt:lpstr>
      <vt:lpstr>First randomised study: CHASM CS-RCT</vt:lpstr>
      <vt:lpstr>Symptomatic VAs</vt:lpstr>
      <vt:lpstr>PowerPoint Presentation</vt:lpstr>
      <vt:lpstr>PowerPoint Presentation</vt:lpstr>
      <vt:lpstr>Prevention of SCD</vt:lpstr>
      <vt:lpstr>TB and the heart</vt:lpstr>
      <vt:lpstr>Cardiovascular involvement in TB </vt:lpstr>
      <vt:lpstr>Tubercular myocarditis</vt:lpstr>
      <vt:lpstr>Tubercular myocarditis</vt:lpstr>
      <vt:lpstr>Clinical features</vt:lpstr>
      <vt:lpstr>Diagnosis </vt:lpstr>
      <vt:lpstr>CMR in TB</vt:lpstr>
      <vt:lpstr>PowerPoint Presentation</vt:lpstr>
      <vt:lpstr>PowerPoint Presentation</vt:lpstr>
      <vt:lpstr>PowerPoint Presentation</vt:lpstr>
      <vt:lpstr>Advanced radiological imaging</vt:lpstr>
      <vt:lpstr>PowerPoint Presentation</vt:lpstr>
      <vt:lpstr>Study methodology</vt:lpstr>
      <vt:lpstr>PowerPoint Presentation</vt:lpstr>
      <vt:lpstr>PowerPoint Presentation</vt:lpstr>
      <vt:lpstr>PowerPoint Presentation</vt:lpstr>
      <vt:lpstr>PowerPoint Presentation</vt:lpstr>
      <vt:lpstr>Results of the study</vt:lpstr>
      <vt:lpstr>PowerPoint Presentation</vt:lpstr>
      <vt:lpstr>Differential diagnosis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 SHARAN</dc:creator>
  <cp:lastModifiedBy>SAI SHARAN</cp:lastModifiedBy>
  <cp:revision>27</cp:revision>
  <dcterms:created xsi:type="dcterms:W3CDTF">2024-02-25T08:55:42Z</dcterms:created>
  <dcterms:modified xsi:type="dcterms:W3CDTF">2024-03-04T01:21:50Z</dcterms:modified>
</cp:coreProperties>
</file>